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6.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13" r:id="rId2"/>
    <p:sldId id="316" r:id="rId3"/>
    <p:sldId id="317" r:id="rId4"/>
    <p:sldId id="315" r:id="rId5"/>
    <p:sldId id="348" r:id="rId6"/>
    <p:sldId id="320" r:id="rId7"/>
    <p:sldId id="342" r:id="rId8"/>
    <p:sldId id="327" r:id="rId9"/>
    <p:sldId id="349" r:id="rId10"/>
    <p:sldId id="353" r:id="rId11"/>
    <p:sldId id="355" r:id="rId12"/>
    <p:sldId id="354" r:id="rId13"/>
    <p:sldId id="350" r:id="rId14"/>
    <p:sldId id="352" r:id="rId15"/>
    <p:sldId id="351" r:id="rId16"/>
    <p:sldId id="356" r:id="rId17"/>
    <p:sldId id="332" r:id="rId18"/>
    <p:sldId id="335" r:id="rId19"/>
    <p:sldId id="357" r:id="rId20"/>
    <p:sldId id="336" r:id="rId21"/>
    <p:sldId id="347" r:id="rId22"/>
    <p:sldId id="319" r:id="rId23"/>
    <p:sldId id="322" r:id="rId24"/>
    <p:sldId id="340" r:id="rId25"/>
    <p:sldId id="341" r:id="rId26"/>
    <p:sldId id="343" r:id="rId27"/>
    <p:sldId id="344" r:id="rId28"/>
    <p:sldId id="345" r:id="rId29"/>
    <p:sldId id="346" r:id="rId30"/>
    <p:sldId id="33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97" autoAdjust="0"/>
  </p:normalViewPr>
  <p:slideViewPr>
    <p:cSldViewPr snapToGrid="0">
      <p:cViewPr varScale="1">
        <p:scale>
          <a:sx n="71" d="100"/>
          <a:sy n="71" d="100"/>
        </p:scale>
        <p:origin x="110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dministrator\Desktop\IYPT\Rubber%20Band\kegi.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3 cm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Sheet1!$T$4:$T$10</c:f>
                <c:numCache>
                  <c:formatCode>General</c:formatCode>
                  <c:ptCount val="7"/>
                  <c:pt idx="0">
                    <c:v>0.5</c:v>
                  </c:pt>
                  <c:pt idx="1">
                    <c:v>0.74</c:v>
                  </c:pt>
                  <c:pt idx="2">
                    <c:v>0.4</c:v>
                  </c:pt>
                  <c:pt idx="3">
                    <c:v>0.6</c:v>
                  </c:pt>
                  <c:pt idx="4">
                    <c:v>0.84</c:v>
                  </c:pt>
                  <c:pt idx="5">
                    <c:v>0.6</c:v>
                  </c:pt>
                  <c:pt idx="6">
                    <c:v>0.8</c:v>
                  </c:pt>
                </c:numCache>
              </c:numRef>
            </c:plus>
            <c:minus>
              <c:numRef>
                <c:f>Sheet1!$T$4:$T$10</c:f>
                <c:numCache>
                  <c:formatCode>General</c:formatCode>
                  <c:ptCount val="7"/>
                  <c:pt idx="0">
                    <c:v>0.5</c:v>
                  </c:pt>
                  <c:pt idx="1">
                    <c:v>0.74</c:v>
                  </c:pt>
                  <c:pt idx="2">
                    <c:v>0.4</c:v>
                  </c:pt>
                  <c:pt idx="3">
                    <c:v>0.6</c:v>
                  </c:pt>
                  <c:pt idx="4">
                    <c:v>0.84</c:v>
                  </c:pt>
                  <c:pt idx="5">
                    <c:v>0.6</c:v>
                  </c:pt>
                  <c:pt idx="6">
                    <c:v>0.8</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Sheet1!$U$4:$U$10</c:f>
                <c:numCache>
                  <c:formatCode>General</c:formatCode>
                  <c:ptCount val="7"/>
                  <c:pt idx="0">
                    <c:v>1.5E-3</c:v>
                  </c:pt>
                  <c:pt idx="1">
                    <c:v>1.5E-3</c:v>
                  </c:pt>
                  <c:pt idx="2">
                    <c:v>1.5E-3</c:v>
                  </c:pt>
                  <c:pt idx="3">
                    <c:v>1.5E-3</c:v>
                  </c:pt>
                  <c:pt idx="4">
                    <c:v>1.5E-3</c:v>
                  </c:pt>
                  <c:pt idx="5">
                    <c:v>1.5E-3</c:v>
                  </c:pt>
                  <c:pt idx="6">
                    <c:v>1.5E-3</c:v>
                  </c:pt>
                </c:numCache>
              </c:numRef>
            </c:plus>
            <c:minus>
              <c:numRef>
                <c:f>Sheet1!$U$4:$U$10</c:f>
                <c:numCache>
                  <c:formatCode>General</c:formatCode>
                  <c:ptCount val="7"/>
                  <c:pt idx="0">
                    <c:v>1.5E-3</c:v>
                  </c:pt>
                  <c:pt idx="1">
                    <c:v>1.5E-3</c:v>
                  </c:pt>
                  <c:pt idx="2">
                    <c:v>1.5E-3</c:v>
                  </c:pt>
                  <c:pt idx="3">
                    <c:v>1.5E-3</c:v>
                  </c:pt>
                  <c:pt idx="4">
                    <c:v>1.5E-3</c:v>
                  </c:pt>
                  <c:pt idx="5">
                    <c:v>1.5E-3</c:v>
                  </c:pt>
                  <c:pt idx="6">
                    <c:v>1.5E-3</c:v>
                  </c:pt>
                </c:numCache>
              </c:numRef>
            </c:minus>
            <c:spPr>
              <a:noFill/>
              <a:ln w="9525" cap="flat" cmpd="sng" algn="ctr">
                <a:solidFill>
                  <a:schemeClr val="tx1">
                    <a:lumMod val="65000"/>
                    <a:lumOff val="35000"/>
                  </a:schemeClr>
                </a:solidFill>
                <a:round/>
              </a:ln>
              <a:effectLst/>
            </c:spPr>
          </c:errBars>
          <c:xVal>
            <c:numRef>
              <c:f>Sheet1!$R$4:$R$10</c:f>
              <c:numCache>
                <c:formatCode>General</c:formatCode>
                <c:ptCount val="7"/>
                <c:pt idx="0">
                  <c:v>2.5000000000000001E-2</c:v>
                </c:pt>
                <c:pt idx="1">
                  <c:v>0.03</c:v>
                </c:pt>
                <c:pt idx="2" formatCode="0.00E+00">
                  <c:v>3.5000000000000003E-2</c:v>
                </c:pt>
                <c:pt idx="3" formatCode="0.00E+00">
                  <c:v>0.04</c:v>
                </c:pt>
                <c:pt idx="4" formatCode="0.00E+00">
                  <c:v>4.4999999999999998E-2</c:v>
                </c:pt>
                <c:pt idx="5" formatCode="0.00E+00">
                  <c:v>0.05</c:v>
                </c:pt>
                <c:pt idx="6" formatCode="0.00E+00">
                  <c:v>5.5E-2</c:v>
                </c:pt>
              </c:numCache>
            </c:numRef>
          </c:xVal>
          <c:yVal>
            <c:numRef>
              <c:f>Sheet1!$S$4:$S$10</c:f>
              <c:numCache>
                <c:formatCode>General</c:formatCode>
                <c:ptCount val="7"/>
                <c:pt idx="0">
                  <c:v>2.92</c:v>
                </c:pt>
                <c:pt idx="1">
                  <c:v>4.2</c:v>
                </c:pt>
                <c:pt idx="2">
                  <c:v>6.28</c:v>
                </c:pt>
                <c:pt idx="3">
                  <c:v>7.1</c:v>
                </c:pt>
                <c:pt idx="4">
                  <c:v>8.2100000000000009</c:v>
                </c:pt>
                <c:pt idx="5">
                  <c:v>10.199999999999999</c:v>
                </c:pt>
                <c:pt idx="6">
                  <c:v>11.6</c:v>
                </c:pt>
              </c:numCache>
            </c:numRef>
          </c:yVal>
          <c:smooth val="0"/>
          <c:extLst>
            <c:ext xmlns:c16="http://schemas.microsoft.com/office/drawing/2014/chart" uri="{C3380CC4-5D6E-409C-BE32-E72D297353CC}">
              <c16:uniqueId val="{00000000-3B9F-4BA0-AAE7-DEDBAE91E1F9}"/>
            </c:ext>
          </c:extLst>
        </c:ser>
        <c:dLbls>
          <c:showLegendKey val="0"/>
          <c:showVal val="0"/>
          <c:showCatName val="0"/>
          <c:showSerName val="0"/>
          <c:showPercent val="0"/>
          <c:showBubbleSize val="0"/>
        </c:dLbls>
        <c:axId val="559449376"/>
        <c:axId val="559455200"/>
      </c:scatterChart>
      <c:valAx>
        <c:axId val="559449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delta X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55200"/>
        <c:crosses val="autoZero"/>
        <c:crossBetween val="midCat"/>
      </c:valAx>
      <c:valAx>
        <c:axId val="559455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493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4 cm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x"/>
            <c:errBarType val="both"/>
            <c:errValType val="cust"/>
            <c:noEndCap val="0"/>
            <c:plus>
              <c:numRef>
                <c:f>Sheet1!$H$76:$H$79</c:f>
                <c:numCache>
                  <c:formatCode>General</c:formatCode>
                  <c:ptCount val="4"/>
                  <c:pt idx="0">
                    <c:v>1.5E-3</c:v>
                  </c:pt>
                  <c:pt idx="1">
                    <c:v>1.5E-3</c:v>
                  </c:pt>
                  <c:pt idx="2">
                    <c:v>1.5E-3</c:v>
                  </c:pt>
                  <c:pt idx="3">
                    <c:v>1.5E-3</c:v>
                  </c:pt>
                </c:numCache>
              </c:numRef>
            </c:plus>
            <c:minus>
              <c:numRef>
                <c:f>Sheet1!$H$76:$H$79</c:f>
                <c:numCache>
                  <c:formatCode>General</c:formatCode>
                  <c:ptCount val="4"/>
                  <c:pt idx="0">
                    <c:v>1.5E-3</c:v>
                  </c:pt>
                  <c:pt idx="1">
                    <c:v>1.5E-3</c:v>
                  </c:pt>
                  <c:pt idx="2">
                    <c:v>1.5E-3</c:v>
                  </c:pt>
                  <c:pt idx="3">
                    <c:v>1.5E-3</c:v>
                  </c:pt>
                </c:numCache>
              </c:numRef>
            </c:minus>
            <c:spPr>
              <a:noFill/>
              <a:ln w="9525" cap="flat" cmpd="sng" algn="ctr">
                <a:solidFill>
                  <a:schemeClr val="tx1">
                    <a:lumMod val="65000"/>
                    <a:lumOff val="35000"/>
                  </a:schemeClr>
                </a:solidFill>
                <a:round/>
              </a:ln>
              <a:effectLst/>
            </c:spPr>
          </c:errBars>
          <c:errBars>
            <c:errDir val="y"/>
            <c:errBarType val="both"/>
            <c:errValType val="cust"/>
            <c:noEndCap val="0"/>
            <c:plus>
              <c:numRef>
                <c:f>Sheet1!$K$76:$K$79</c:f>
                <c:numCache>
                  <c:formatCode>General</c:formatCode>
                  <c:ptCount val="4"/>
                  <c:pt idx="0">
                    <c:v>0.84</c:v>
                  </c:pt>
                  <c:pt idx="1">
                    <c:v>0.6</c:v>
                  </c:pt>
                  <c:pt idx="2">
                    <c:v>0.62</c:v>
                  </c:pt>
                  <c:pt idx="3">
                    <c:v>0.84</c:v>
                  </c:pt>
                </c:numCache>
              </c:numRef>
            </c:plus>
            <c:minus>
              <c:numRef>
                <c:f>Sheet1!$K$76:$K$79</c:f>
                <c:numCache>
                  <c:formatCode>General</c:formatCode>
                  <c:ptCount val="4"/>
                  <c:pt idx="0">
                    <c:v>0.84</c:v>
                  </c:pt>
                  <c:pt idx="1">
                    <c:v>0.6</c:v>
                  </c:pt>
                  <c:pt idx="2">
                    <c:v>0.62</c:v>
                  </c:pt>
                  <c:pt idx="3">
                    <c:v>0.84</c:v>
                  </c:pt>
                </c:numCache>
              </c:numRef>
            </c:minus>
            <c:spPr>
              <a:noFill/>
              <a:ln w="9525" cap="flat" cmpd="sng" algn="ctr">
                <a:solidFill>
                  <a:schemeClr val="tx1">
                    <a:lumMod val="65000"/>
                    <a:lumOff val="35000"/>
                  </a:schemeClr>
                </a:solidFill>
                <a:round/>
              </a:ln>
              <a:effectLst/>
            </c:spPr>
          </c:errBars>
          <c:xVal>
            <c:numRef>
              <c:f>Sheet1!$I$76:$I$79</c:f>
              <c:numCache>
                <c:formatCode>General</c:formatCode>
                <c:ptCount val="4"/>
                <c:pt idx="0">
                  <c:v>0.02</c:v>
                </c:pt>
                <c:pt idx="1">
                  <c:v>0.03</c:v>
                </c:pt>
                <c:pt idx="2">
                  <c:v>0.04</c:v>
                </c:pt>
                <c:pt idx="3">
                  <c:v>0.05</c:v>
                </c:pt>
              </c:numCache>
            </c:numRef>
          </c:xVal>
          <c:yVal>
            <c:numRef>
              <c:f>Sheet1!$J$76:$J$79</c:f>
              <c:numCache>
                <c:formatCode>General</c:formatCode>
                <c:ptCount val="4"/>
                <c:pt idx="0">
                  <c:v>6.2</c:v>
                </c:pt>
                <c:pt idx="1">
                  <c:v>7.1</c:v>
                </c:pt>
                <c:pt idx="2">
                  <c:v>7.5</c:v>
                </c:pt>
                <c:pt idx="3">
                  <c:v>10.1</c:v>
                </c:pt>
              </c:numCache>
            </c:numRef>
          </c:yVal>
          <c:smooth val="0"/>
          <c:extLst>
            <c:ext xmlns:c16="http://schemas.microsoft.com/office/drawing/2014/chart" uri="{C3380CC4-5D6E-409C-BE32-E72D297353CC}">
              <c16:uniqueId val="{00000000-EF27-46A0-9517-9116A4BB9806}"/>
            </c:ext>
          </c:extLst>
        </c:ser>
        <c:dLbls>
          <c:showLegendKey val="0"/>
          <c:showVal val="0"/>
          <c:showCatName val="0"/>
          <c:showSerName val="0"/>
          <c:showPercent val="0"/>
          <c:showBubbleSize val="0"/>
        </c:dLbls>
        <c:axId val="978185552"/>
        <c:axId val="978178896"/>
      </c:scatterChart>
      <c:valAx>
        <c:axId val="9781855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Point of the stretch(m)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8178896"/>
        <c:crosses val="autoZero"/>
        <c:crossBetween val="midCat"/>
      </c:valAx>
      <c:valAx>
        <c:axId val="978178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Initial Velocitu(m/sc)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81855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4.5 cm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Sheet1!$O$76:$O$79</c:f>
                <c:numCache>
                  <c:formatCode>General</c:formatCode>
                  <c:ptCount val="4"/>
                  <c:pt idx="0">
                    <c:v>0.75</c:v>
                  </c:pt>
                  <c:pt idx="1">
                    <c:v>0.84</c:v>
                  </c:pt>
                  <c:pt idx="2">
                    <c:v>0.8</c:v>
                  </c:pt>
                  <c:pt idx="3">
                    <c:v>0.84</c:v>
                  </c:pt>
                </c:numCache>
              </c:numRef>
            </c:plus>
            <c:minus>
              <c:numRef>
                <c:f>Sheet1!$O$76:$O$79</c:f>
                <c:numCache>
                  <c:formatCode>General</c:formatCode>
                  <c:ptCount val="4"/>
                  <c:pt idx="0">
                    <c:v>0.75</c:v>
                  </c:pt>
                  <c:pt idx="1">
                    <c:v>0.84</c:v>
                  </c:pt>
                  <c:pt idx="2">
                    <c:v>0.8</c:v>
                  </c:pt>
                  <c:pt idx="3">
                    <c:v>0.84</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Sheet1!$P$76:$P$79</c:f>
                <c:numCache>
                  <c:formatCode>General</c:formatCode>
                  <c:ptCount val="4"/>
                  <c:pt idx="0">
                    <c:v>1.5E-3</c:v>
                  </c:pt>
                  <c:pt idx="1">
                    <c:v>1.5E-3</c:v>
                  </c:pt>
                  <c:pt idx="2">
                    <c:v>1.5E-3</c:v>
                  </c:pt>
                  <c:pt idx="3">
                    <c:v>1.5E-3</c:v>
                  </c:pt>
                </c:numCache>
              </c:numRef>
            </c:plus>
            <c:minus>
              <c:numRef>
                <c:f>Sheet1!$P$76:$P$79</c:f>
                <c:numCache>
                  <c:formatCode>General</c:formatCode>
                  <c:ptCount val="4"/>
                  <c:pt idx="0">
                    <c:v>1.5E-3</c:v>
                  </c:pt>
                  <c:pt idx="1">
                    <c:v>1.5E-3</c:v>
                  </c:pt>
                  <c:pt idx="2">
                    <c:v>1.5E-3</c:v>
                  </c:pt>
                  <c:pt idx="3">
                    <c:v>1.5E-3</c:v>
                  </c:pt>
                </c:numCache>
              </c:numRef>
            </c:minus>
            <c:spPr>
              <a:noFill/>
              <a:ln w="9525" cap="flat" cmpd="sng" algn="ctr">
                <a:solidFill>
                  <a:schemeClr val="tx1">
                    <a:lumMod val="65000"/>
                    <a:lumOff val="35000"/>
                  </a:schemeClr>
                </a:solidFill>
                <a:round/>
              </a:ln>
              <a:effectLst/>
            </c:spPr>
          </c:errBars>
          <c:xVal>
            <c:numRef>
              <c:f>Sheet1!$M$76:$M$79</c:f>
              <c:numCache>
                <c:formatCode>General</c:formatCode>
                <c:ptCount val="4"/>
                <c:pt idx="0">
                  <c:v>0.02</c:v>
                </c:pt>
                <c:pt idx="1">
                  <c:v>0.03</c:v>
                </c:pt>
                <c:pt idx="2">
                  <c:v>0.04</c:v>
                </c:pt>
                <c:pt idx="3">
                  <c:v>0.05</c:v>
                </c:pt>
              </c:numCache>
            </c:numRef>
          </c:xVal>
          <c:yVal>
            <c:numRef>
              <c:f>Sheet1!$N$76:$N$79</c:f>
              <c:numCache>
                <c:formatCode>General</c:formatCode>
                <c:ptCount val="4"/>
                <c:pt idx="0">
                  <c:v>7.5</c:v>
                </c:pt>
                <c:pt idx="1">
                  <c:v>8.2100000000000009</c:v>
                </c:pt>
                <c:pt idx="2">
                  <c:v>8.3800000000000008</c:v>
                </c:pt>
                <c:pt idx="3">
                  <c:v>10.1</c:v>
                </c:pt>
              </c:numCache>
            </c:numRef>
          </c:yVal>
          <c:smooth val="0"/>
          <c:extLst>
            <c:ext xmlns:c16="http://schemas.microsoft.com/office/drawing/2014/chart" uri="{C3380CC4-5D6E-409C-BE32-E72D297353CC}">
              <c16:uniqueId val="{00000000-ACFD-47B6-A677-80B4F881989E}"/>
            </c:ext>
          </c:extLst>
        </c:ser>
        <c:dLbls>
          <c:showLegendKey val="0"/>
          <c:showVal val="0"/>
          <c:showCatName val="0"/>
          <c:showSerName val="0"/>
          <c:showPercent val="0"/>
          <c:showBubbleSize val="0"/>
        </c:dLbls>
        <c:axId val="849492960"/>
        <c:axId val="849484224"/>
      </c:scatterChart>
      <c:valAx>
        <c:axId val="849492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Point of the stretch(m)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484224"/>
        <c:crosses val="autoZero"/>
        <c:crossBetween val="midCat"/>
      </c:valAx>
      <c:valAx>
        <c:axId val="849484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49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Initial Energy VS Initial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Sheet1!$C$116:$C$120</c:f>
                <c:numCache>
                  <c:formatCode>General</c:formatCode>
                  <c:ptCount val="5"/>
                  <c:pt idx="0">
                    <c:v>0.6</c:v>
                  </c:pt>
                  <c:pt idx="1">
                    <c:v>0.4</c:v>
                  </c:pt>
                  <c:pt idx="2">
                    <c:v>0.35</c:v>
                  </c:pt>
                  <c:pt idx="3">
                    <c:v>0.59</c:v>
                  </c:pt>
                  <c:pt idx="4">
                    <c:v>0.84</c:v>
                  </c:pt>
                </c:numCache>
              </c:numRef>
            </c:plus>
            <c:minus>
              <c:numRef>
                <c:f>Sheet1!$C$116:$C$120</c:f>
                <c:numCache>
                  <c:formatCode>General</c:formatCode>
                  <c:ptCount val="5"/>
                  <c:pt idx="0">
                    <c:v>0.6</c:v>
                  </c:pt>
                  <c:pt idx="1">
                    <c:v>0.4</c:v>
                  </c:pt>
                  <c:pt idx="2">
                    <c:v>0.35</c:v>
                  </c:pt>
                  <c:pt idx="3">
                    <c:v>0.59</c:v>
                  </c:pt>
                  <c:pt idx="4">
                    <c:v>0.84</c:v>
                  </c:pt>
                </c:numCache>
              </c:numRef>
            </c:minus>
            <c:spPr>
              <a:noFill/>
              <a:ln w="9525" cap="flat" cmpd="sng" algn="ctr">
                <a:solidFill>
                  <a:schemeClr val="tx1">
                    <a:lumMod val="65000"/>
                    <a:lumOff val="35000"/>
                  </a:schemeClr>
                </a:solidFill>
                <a:round/>
              </a:ln>
              <a:effectLst/>
            </c:spPr>
          </c:errBars>
          <c:xVal>
            <c:numRef>
              <c:f>Sheet1!$A$116:$A$120</c:f>
              <c:numCache>
                <c:formatCode>General</c:formatCode>
                <c:ptCount val="5"/>
                <c:pt idx="0">
                  <c:v>7.4999999999999997E-3</c:v>
                </c:pt>
                <c:pt idx="1">
                  <c:v>1.2E-2</c:v>
                </c:pt>
                <c:pt idx="2">
                  <c:v>1.6E-2</c:v>
                </c:pt>
                <c:pt idx="3">
                  <c:v>0.02</c:v>
                </c:pt>
                <c:pt idx="4">
                  <c:v>2.4E-2</c:v>
                </c:pt>
              </c:numCache>
            </c:numRef>
          </c:xVal>
          <c:yVal>
            <c:numRef>
              <c:f>Sheet1!$B$116:$B$120</c:f>
              <c:numCache>
                <c:formatCode>General</c:formatCode>
                <c:ptCount val="5"/>
                <c:pt idx="0">
                  <c:v>6.2</c:v>
                </c:pt>
                <c:pt idx="1">
                  <c:v>7.3</c:v>
                </c:pt>
                <c:pt idx="2">
                  <c:v>9.1999999999999993</c:v>
                </c:pt>
                <c:pt idx="3">
                  <c:v>10.5</c:v>
                </c:pt>
                <c:pt idx="4">
                  <c:v>12</c:v>
                </c:pt>
              </c:numCache>
            </c:numRef>
          </c:yVal>
          <c:smooth val="0"/>
          <c:extLst>
            <c:ext xmlns:c16="http://schemas.microsoft.com/office/drawing/2014/chart" uri="{C3380CC4-5D6E-409C-BE32-E72D297353CC}">
              <c16:uniqueId val="{00000000-C278-45A6-BD94-C05A768B98C0}"/>
            </c:ext>
          </c:extLst>
        </c:ser>
        <c:ser>
          <c:idx val="1"/>
          <c:order val="1"/>
          <c:spPr>
            <a:ln w="25400" cap="rnd">
              <a:no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Sheet1!$E$116:$E$120</c:f>
                <c:numCache>
                  <c:formatCode>General</c:formatCode>
                  <c:ptCount val="5"/>
                  <c:pt idx="0">
                    <c:v>0.5</c:v>
                  </c:pt>
                  <c:pt idx="1">
                    <c:v>0.74</c:v>
                  </c:pt>
                  <c:pt idx="2">
                    <c:v>0.62</c:v>
                  </c:pt>
                  <c:pt idx="3">
                    <c:v>0.45</c:v>
                  </c:pt>
                  <c:pt idx="4">
                    <c:v>0.56000000000000005</c:v>
                  </c:pt>
                </c:numCache>
              </c:numRef>
            </c:plus>
            <c:minus>
              <c:numRef>
                <c:f>Sheet1!$E$116:$E$120</c:f>
                <c:numCache>
                  <c:formatCode>General</c:formatCode>
                  <c:ptCount val="5"/>
                  <c:pt idx="0">
                    <c:v>0.5</c:v>
                  </c:pt>
                  <c:pt idx="1">
                    <c:v>0.74</c:v>
                  </c:pt>
                  <c:pt idx="2">
                    <c:v>0.62</c:v>
                  </c:pt>
                  <c:pt idx="3">
                    <c:v>0.45</c:v>
                  </c:pt>
                  <c:pt idx="4">
                    <c:v>0.56000000000000005</c:v>
                  </c:pt>
                </c:numCache>
              </c:numRef>
            </c:minus>
            <c:spPr>
              <a:noFill/>
              <a:ln w="9525" cap="flat" cmpd="sng" algn="ctr">
                <a:solidFill>
                  <a:schemeClr val="tx1">
                    <a:lumMod val="65000"/>
                    <a:lumOff val="35000"/>
                  </a:schemeClr>
                </a:solidFill>
                <a:round/>
              </a:ln>
              <a:effectLst/>
            </c:spPr>
          </c:errBars>
          <c:xVal>
            <c:numRef>
              <c:f>Sheet1!$A$116:$A$120</c:f>
              <c:numCache>
                <c:formatCode>General</c:formatCode>
                <c:ptCount val="5"/>
                <c:pt idx="0">
                  <c:v>7.4999999999999997E-3</c:v>
                </c:pt>
                <c:pt idx="1">
                  <c:v>1.2E-2</c:v>
                </c:pt>
                <c:pt idx="2">
                  <c:v>1.6E-2</c:v>
                </c:pt>
                <c:pt idx="3">
                  <c:v>0.02</c:v>
                </c:pt>
                <c:pt idx="4">
                  <c:v>2.4E-2</c:v>
                </c:pt>
              </c:numCache>
            </c:numRef>
          </c:xVal>
          <c:yVal>
            <c:numRef>
              <c:f>Sheet1!$D$116:$D$120</c:f>
              <c:numCache>
                <c:formatCode>General</c:formatCode>
                <c:ptCount val="5"/>
                <c:pt idx="0">
                  <c:v>5.8</c:v>
                </c:pt>
                <c:pt idx="1">
                  <c:v>6.5</c:v>
                </c:pt>
                <c:pt idx="2">
                  <c:v>9.8000000000000007</c:v>
                </c:pt>
                <c:pt idx="3">
                  <c:v>10.3</c:v>
                </c:pt>
                <c:pt idx="4">
                  <c:v>11.8</c:v>
                </c:pt>
              </c:numCache>
            </c:numRef>
          </c:yVal>
          <c:smooth val="0"/>
          <c:extLst>
            <c:ext xmlns:c16="http://schemas.microsoft.com/office/drawing/2014/chart" uri="{C3380CC4-5D6E-409C-BE32-E72D297353CC}">
              <c16:uniqueId val="{00000001-C278-45A6-BD94-C05A768B98C0}"/>
            </c:ext>
          </c:extLst>
        </c:ser>
        <c:dLbls>
          <c:showLegendKey val="0"/>
          <c:showVal val="0"/>
          <c:showCatName val="0"/>
          <c:showSerName val="0"/>
          <c:showPercent val="0"/>
          <c:showBubbleSize val="0"/>
        </c:dLbls>
        <c:axId val="559472672"/>
        <c:axId val="559473504"/>
      </c:scatterChart>
      <c:valAx>
        <c:axId val="5594726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Energy (j)</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73504"/>
        <c:crosses val="autoZero"/>
        <c:crossBetween val="midCat"/>
      </c:valAx>
      <c:valAx>
        <c:axId val="559473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726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Initial Energy VS</a:t>
            </a:r>
            <a:r>
              <a:rPr lang="ka-GE"/>
              <a:t> </a:t>
            </a:r>
            <a:r>
              <a:rPr lang="en-GB"/>
              <a:t>covered distance</a:t>
            </a:r>
            <a:r>
              <a:rPr lang="en-US"/>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Sheet1!$K$116:$K$120</c:f>
                <c:numCache>
                  <c:formatCode>General</c:formatCode>
                  <c:ptCount val="5"/>
                  <c:pt idx="0">
                    <c:v>0.2</c:v>
                  </c:pt>
                  <c:pt idx="1">
                    <c:v>0.15</c:v>
                  </c:pt>
                  <c:pt idx="2">
                    <c:v>0.3</c:v>
                  </c:pt>
                  <c:pt idx="3">
                    <c:v>0.25</c:v>
                  </c:pt>
                  <c:pt idx="4">
                    <c:v>0.22</c:v>
                  </c:pt>
                </c:numCache>
              </c:numRef>
            </c:plus>
            <c:minus>
              <c:numRef>
                <c:f>Sheet1!$K$116:$K$120</c:f>
                <c:numCache>
                  <c:formatCode>General</c:formatCode>
                  <c:ptCount val="5"/>
                  <c:pt idx="0">
                    <c:v>0.2</c:v>
                  </c:pt>
                  <c:pt idx="1">
                    <c:v>0.15</c:v>
                  </c:pt>
                  <c:pt idx="2">
                    <c:v>0.3</c:v>
                  </c:pt>
                  <c:pt idx="3">
                    <c:v>0.25</c:v>
                  </c:pt>
                  <c:pt idx="4">
                    <c:v>0.22</c:v>
                  </c:pt>
                </c:numCache>
              </c:numRef>
            </c:minus>
            <c:spPr>
              <a:noFill/>
              <a:ln w="9525" cap="flat" cmpd="sng" algn="ctr">
                <a:solidFill>
                  <a:schemeClr val="tx1">
                    <a:lumMod val="65000"/>
                    <a:lumOff val="35000"/>
                  </a:schemeClr>
                </a:solidFill>
                <a:round/>
              </a:ln>
              <a:effectLst/>
            </c:spPr>
          </c:errBars>
          <c:xVal>
            <c:numRef>
              <c:f>Sheet1!$I$116:$I$120</c:f>
              <c:numCache>
                <c:formatCode>General</c:formatCode>
                <c:ptCount val="5"/>
                <c:pt idx="0">
                  <c:v>7.4999999999999997E-3</c:v>
                </c:pt>
                <c:pt idx="1">
                  <c:v>1.2E-2</c:v>
                </c:pt>
                <c:pt idx="2">
                  <c:v>1.6E-2</c:v>
                </c:pt>
                <c:pt idx="3">
                  <c:v>0.02</c:v>
                </c:pt>
                <c:pt idx="4">
                  <c:v>2.4E-2</c:v>
                </c:pt>
              </c:numCache>
            </c:numRef>
          </c:xVal>
          <c:yVal>
            <c:numRef>
              <c:f>Sheet1!$J$116:$J$120</c:f>
              <c:numCache>
                <c:formatCode>General</c:formatCode>
                <c:ptCount val="5"/>
                <c:pt idx="0">
                  <c:v>2.15</c:v>
                </c:pt>
                <c:pt idx="1">
                  <c:v>2.4500000000000002</c:v>
                </c:pt>
                <c:pt idx="2">
                  <c:v>2.98</c:v>
                </c:pt>
                <c:pt idx="3">
                  <c:v>3.3</c:v>
                </c:pt>
                <c:pt idx="4">
                  <c:v>3.5</c:v>
                </c:pt>
              </c:numCache>
            </c:numRef>
          </c:yVal>
          <c:smooth val="0"/>
          <c:extLst>
            <c:ext xmlns:c16="http://schemas.microsoft.com/office/drawing/2014/chart" uri="{C3380CC4-5D6E-409C-BE32-E72D297353CC}">
              <c16:uniqueId val="{00000000-F36F-406D-8ED7-0B5635FBFA74}"/>
            </c:ext>
          </c:extLst>
        </c:ser>
        <c:ser>
          <c:idx val="1"/>
          <c:order val="1"/>
          <c:spPr>
            <a:ln w="25400" cap="rnd">
              <a:no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Sheet1!$M$116:$M$120</c:f>
                <c:numCache>
                  <c:formatCode>General</c:formatCode>
                  <c:ptCount val="5"/>
                  <c:pt idx="0">
                    <c:v>0.35</c:v>
                  </c:pt>
                  <c:pt idx="1">
                    <c:v>0.3</c:v>
                  </c:pt>
                  <c:pt idx="2">
                    <c:v>0.41</c:v>
                  </c:pt>
                  <c:pt idx="3">
                    <c:v>0.35</c:v>
                  </c:pt>
                  <c:pt idx="4">
                    <c:v>0.31</c:v>
                  </c:pt>
                </c:numCache>
              </c:numRef>
            </c:plus>
            <c:minus>
              <c:numRef>
                <c:f>Sheet1!$M$116:$M$120</c:f>
                <c:numCache>
                  <c:formatCode>General</c:formatCode>
                  <c:ptCount val="5"/>
                  <c:pt idx="0">
                    <c:v>0.35</c:v>
                  </c:pt>
                  <c:pt idx="1">
                    <c:v>0.3</c:v>
                  </c:pt>
                  <c:pt idx="2">
                    <c:v>0.41</c:v>
                  </c:pt>
                  <c:pt idx="3">
                    <c:v>0.35</c:v>
                  </c:pt>
                  <c:pt idx="4">
                    <c:v>0.31</c:v>
                  </c:pt>
                </c:numCache>
              </c:numRef>
            </c:minus>
            <c:spPr>
              <a:noFill/>
              <a:ln w="9525" cap="flat" cmpd="sng" algn="ctr">
                <a:solidFill>
                  <a:schemeClr val="tx1">
                    <a:lumMod val="65000"/>
                    <a:lumOff val="35000"/>
                  </a:schemeClr>
                </a:solidFill>
                <a:round/>
              </a:ln>
              <a:effectLst/>
            </c:spPr>
          </c:errBars>
          <c:xVal>
            <c:numRef>
              <c:f>Sheet1!$I$116:$I$120</c:f>
              <c:numCache>
                <c:formatCode>General</c:formatCode>
                <c:ptCount val="5"/>
                <c:pt idx="0">
                  <c:v>7.4999999999999997E-3</c:v>
                </c:pt>
                <c:pt idx="1">
                  <c:v>1.2E-2</c:v>
                </c:pt>
                <c:pt idx="2">
                  <c:v>1.6E-2</c:v>
                </c:pt>
                <c:pt idx="3">
                  <c:v>0.02</c:v>
                </c:pt>
                <c:pt idx="4">
                  <c:v>2.4E-2</c:v>
                </c:pt>
              </c:numCache>
            </c:numRef>
          </c:xVal>
          <c:yVal>
            <c:numRef>
              <c:f>Sheet1!$L$116:$L$120</c:f>
              <c:numCache>
                <c:formatCode>General</c:formatCode>
                <c:ptCount val="5"/>
                <c:pt idx="0">
                  <c:v>2.2000000000000002</c:v>
                </c:pt>
                <c:pt idx="1">
                  <c:v>2.58</c:v>
                </c:pt>
                <c:pt idx="2">
                  <c:v>3.2</c:v>
                </c:pt>
                <c:pt idx="3">
                  <c:v>3.6</c:v>
                </c:pt>
                <c:pt idx="4">
                  <c:v>3.8</c:v>
                </c:pt>
              </c:numCache>
            </c:numRef>
          </c:yVal>
          <c:smooth val="0"/>
          <c:extLst>
            <c:ext xmlns:c16="http://schemas.microsoft.com/office/drawing/2014/chart" uri="{C3380CC4-5D6E-409C-BE32-E72D297353CC}">
              <c16:uniqueId val="{00000001-F36F-406D-8ED7-0B5635FBFA74}"/>
            </c:ext>
          </c:extLst>
        </c:ser>
        <c:dLbls>
          <c:showLegendKey val="0"/>
          <c:showVal val="0"/>
          <c:showCatName val="0"/>
          <c:showSerName val="0"/>
          <c:showPercent val="0"/>
          <c:showBubbleSize val="0"/>
        </c:dLbls>
        <c:axId val="559450208"/>
        <c:axId val="559457696"/>
      </c:scatterChart>
      <c:valAx>
        <c:axId val="559450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Energy (j)</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57696"/>
        <c:crosses val="autoZero"/>
        <c:crossBetween val="midCat"/>
      </c:valAx>
      <c:valAx>
        <c:axId val="55945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GB" dirty="0"/>
                  <a:t>Covered</a:t>
                </a:r>
                <a:r>
                  <a:rPr lang="en-GB" baseline="0" dirty="0"/>
                  <a:t> Distance(m)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502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Initial Energy VS Initial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Sheet1!$C$141:$C$145</c:f>
                <c:numCache>
                  <c:formatCode>General</c:formatCode>
                  <c:ptCount val="5"/>
                  <c:pt idx="0">
                    <c:v>0.6</c:v>
                  </c:pt>
                  <c:pt idx="1">
                    <c:v>0.4</c:v>
                  </c:pt>
                  <c:pt idx="2">
                    <c:v>0.35</c:v>
                  </c:pt>
                  <c:pt idx="3">
                    <c:v>0.59</c:v>
                  </c:pt>
                  <c:pt idx="4">
                    <c:v>0.84</c:v>
                  </c:pt>
                </c:numCache>
              </c:numRef>
            </c:plus>
            <c:minus>
              <c:numRef>
                <c:f>Sheet1!$C$141:$C$145</c:f>
                <c:numCache>
                  <c:formatCode>General</c:formatCode>
                  <c:ptCount val="5"/>
                  <c:pt idx="0">
                    <c:v>0.6</c:v>
                  </c:pt>
                  <c:pt idx="1">
                    <c:v>0.4</c:v>
                  </c:pt>
                  <c:pt idx="2">
                    <c:v>0.35</c:v>
                  </c:pt>
                  <c:pt idx="3">
                    <c:v>0.59</c:v>
                  </c:pt>
                  <c:pt idx="4">
                    <c:v>0.84</c:v>
                  </c:pt>
                </c:numCache>
              </c:numRef>
            </c:minus>
            <c:spPr>
              <a:noFill/>
              <a:ln w="9525" cap="flat" cmpd="sng" algn="ctr">
                <a:solidFill>
                  <a:schemeClr val="tx1">
                    <a:lumMod val="65000"/>
                    <a:lumOff val="35000"/>
                  </a:schemeClr>
                </a:solidFill>
                <a:round/>
              </a:ln>
              <a:effectLst/>
            </c:spPr>
          </c:errBars>
          <c:xVal>
            <c:numRef>
              <c:f>Sheet1!$A$141:$A$145</c:f>
              <c:numCache>
                <c:formatCode>General</c:formatCode>
                <c:ptCount val="5"/>
                <c:pt idx="0">
                  <c:v>7.4999999999999997E-3</c:v>
                </c:pt>
                <c:pt idx="1">
                  <c:v>1.2E-2</c:v>
                </c:pt>
                <c:pt idx="2">
                  <c:v>1.6E-2</c:v>
                </c:pt>
                <c:pt idx="3">
                  <c:v>0.02</c:v>
                </c:pt>
                <c:pt idx="4">
                  <c:v>2.4E-2</c:v>
                </c:pt>
              </c:numCache>
            </c:numRef>
          </c:xVal>
          <c:yVal>
            <c:numRef>
              <c:f>Sheet1!$B$141:$B$145</c:f>
              <c:numCache>
                <c:formatCode>General</c:formatCode>
                <c:ptCount val="5"/>
                <c:pt idx="0">
                  <c:v>6.2</c:v>
                </c:pt>
                <c:pt idx="1">
                  <c:v>7.3</c:v>
                </c:pt>
                <c:pt idx="2">
                  <c:v>9.1999999999999993</c:v>
                </c:pt>
                <c:pt idx="3">
                  <c:v>10.5</c:v>
                </c:pt>
                <c:pt idx="4">
                  <c:v>12</c:v>
                </c:pt>
              </c:numCache>
            </c:numRef>
          </c:yVal>
          <c:smooth val="0"/>
          <c:extLst>
            <c:ext xmlns:c16="http://schemas.microsoft.com/office/drawing/2014/chart" uri="{C3380CC4-5D6E-409C-BE32-E72D297353CC}">
              <c16:uniqueId val="{00000000-E687-4118-B2BA-AA1FAD194205}"/>
            </c:ext>
          </c:extLst>
        </c:ser>
        <c:ser>
          <c:idx val="1"/>
          <c:order val="1"/>
          <c:spPr>
            <a:ln w="25400" cap="rnd">
              <a:no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Sheet1!$E$141:$E$145</c:f>
                <c:numCache>
                  <c:formatCode>General</c:formatCode>
                  <c:ptCount val="5"/>
                  <c:pt idx="0">
                    <c:v>0.5</c:v>
                  </c:pt>
                  <c:pt idx="1">
                    <c:v>0.74</c:v>
                  </c:pt>
                  <c:pt idx="2">
                    <c:v>0.62</c:v>
                  </c:pt>
                  <c:pt idx="3">
                    <c:v>0.45</c:v>
                  </c:pt>
                  <c:pt idx="4">
                    <c:v>0.56000000000000005</c:v>
                  </c:pt>
                </c:numCache>
              </c:numRef>
            </c:plus>
            <c:minus>
              <c:numRef>
                <c:f>Sheet1!$E$141:$E$145</c:f>
                <c:numCache>
                  <c:formatCode>General</c:formatCode>
                  <c:ptCount val="5"/>
                  <c:pt idx="0">
                    <c:v>0.5</c:v>
                  </c:pt>
                  <c:pt idx="1">
                    <c:v>0.74</c:v>
                  </c:pt>
                  <c:pt idx="2">
                    <c:v>0.62</c:v>
                  </c:pt>
                  <c:pt idx="3">
                    <c:v>0.45</c:v>
                  </c:pt>
                  <c:pt idx="4">
                    <c:v>0.56000000000000005</c:v>
                  </c:pt>
                </c:numCache>
              </c:numRef>
            </c:minus>
            <c:spPr>
              <a:noFill/>
              <a:ln w="9525" cap="flat" cmpd="sng" algn="ctr">
                <a:solidFill>
                  <a:schemeClr val="tx1">
                    <a:lumMod val="65000"/>
                    <a:lumOff val="35000"/>
                  </a:schemeClr>
                </a:solidFill>
                <a:round/>
              </a:ln>
              <a:effectLst/>
            </c:spPr>
          </c:errBars>
          <c:xVal>
            <c:numRef>
              <c:f>Sheet1!$A$141:$A$145</c:f>
              <c:numCache>
                <c:formatCode>General</c:formatCode>
                <c:ptCount val="5"/>
                <c:pt idx="0">
                  <c:v>7.4999999999999997E-3</c:v>
                </c:pt>
                <c:pt idx="1">
                  <c:v>1.2E-2</c:v>
                </c:pt>
                <c:pt idx="2">
                  <c:v>1.6E-2</c:v>
                </c:pt>
                <c:pt idx="3">
                  <c:v>0.02</c:v>
                </c:pt>
                <c:pt idx="4">
                  <c:v>2.4E-2</c:v>
                </c:pt>
              </c:numCache>
            </c:numRef>
          </c:xVal>
          <c:yVal>
            <c:numRef>
              <c:f>Sheet1!$D$141:$D$145</c:f>
              <c:numCache>
                <c:formatCode>General</c:formatCode>
                <c:ptCount val="5"/>
                <c:pt idx="0">
                  <c:v>6</c:v>
                </c:pt>
                <c:pt idx="1">
                  <c:v>7.1</c:v>
                </c:pt>
                <c:pt idx="2">
                  <c:v>9.8000000000000007</c:v>
                </c:pt>
                <c:pt idx="3">
                  <c:v>10.3</c:v>
                </c:pt>
                <c:pt idx="4">
                  <c:v>12.3</c:v>
                </c:pt>
              </c:numCache>
            </c:numRef>
          </c:yVal>
          <c:smooth val="0"/>
          <c:extLst>
            <c:ext xmlns:c16="http://schemas.microsoft.com/office/drawing/2014/chart" uri="{C3380CC4-5D6E-409C-BE32-E72D297353CC}">
              <c16:uniqueId val="{00000001-E687-4118-B2BA-AA1FAD194205}"/>
            </c:ext>
          </c:extLst>
        </c:ser>
        <c:dLbls>
          <c:showLegendKey val="0"/>
          <c:showVal val="0"/>
          <c:showCatName val="0"/>
          <c:showSerName val="0"/>
          <c:showPercent val="0"/>
          <c:showBubbleSize val="0"/>
        </c:dLbls>
        <c:axId val="462775888"/>
        <c:axId val="462776304"/>
      </c:scatterChart>
      <c:valAx>
        <c:axId val="462775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Energy (j)</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62776304"/>
        <c:crosses val="autoZero"/>
        <c:crossBetween val="midCat"/>
      </c:valAx>
      <c:valAx>
        <c:axId val="462776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62775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Initial Energy VS Covered Distance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Sheet1!$K$141:$K$145</c:f>
                <c:numCache>
                  <c:formatCode>General</c:formatCode>
                  <c:ptCount val="5"/>
                  <c:pt idx="0">
                    <c:v>0.2</c:v>
                  </c:pt>
                  <c:pt idx="1">
                    <c:v>0.15</c:v>
                  </c:pt>
                  <c:pt idx="2">
                    <c:v>0.3</c:v>
                  </c:pt>
                  <c:pt idx="3">
                    <c:v>0.25</c:v>
                  </c:pt>
                  <c:pt idx="4">
                    <c:v>0.22</c:v>
                  </c:pt>
                </c:numCache>
              </c:numRef>
            </c:plus>
            <c:minus>
              <c:numRef>
                <c:f>Sheet1!$K$141:$K$146</c:f>
                <c:numCache>
                  <c:formatCode>General</c:formatCode>
                  <c:ptCount val="6"/>
                  <c:pt idx="0">
                    <c:v>0.2</c:v>
                  </c:pt>
                  <c:pt idx="1">
                    <c:v>0.15</c:v>
                  </c:pt>
                  <c:pt idx="2">
                    <c:v>0.3</c:v>
                  </c:pt>
                  <c:pt idx="3">
                    <c:v>0.25</c:v>
                  </c:pt>
                  <c:pt idx="4">
                    <c:v>0.22</c:v>
                  </c:pt>
                </c:numCache>
              </c:numRef>
            </c:minus>
            <c:spPr>
              <a:noFill/>
              <a:ln w="9525" cap="flat" cmpd="sng" algn="ctr">
                <a:solidFill>
                  <a:schemeClr val="tx1">
                    <a:lumMod val="65000"/>
                    <a:lumOff val="35000"/>
                  </a:schemeClr>
                </a:solidFill>
                <a:round/>
              </a:ln>
              <a:effectLst/>
            </c:spPr>
          </c:errBars>
          <c:xVal>
            <c:numRef>
              <c:f>Sheet1!$I$141:$I$145</c:f>
              <c:numCache>
                <c:formatCode>General</c:formatCode>
                <c:ptCount val="5"/>
                <c:pt idx="0">
                  <c:v>7.4999999999999997E-3</c:v>
                </c:pt>
                <c:pt idx="1">
                  <c:v>1.2E-2</c:v>
                </c:pt>
                <c:pt idx="2">
                  <c:v>1.6E-2</c:v>
                </c:pt>
                <c:pt idx="3">
                  <c:v>0.02</c:v>
                </c:pt>
                <c:pt idx="4">
                  <c:v>2.4E-2</c:v>
                </c:pt>
              </c:numCache>
            </c:numRef>
          </c:xVal>
          <c:yVal>
            <c:numRef>
              <c:f>Sheet1!$J$141:$J$145</c:f>
              <c:numCache>
                <c:formatCode>General</c:formatCode>
                <c:ptCount val="5"/>
                <c:pt idx="0">
                  <c:v>2.15</c:v>
                </c:pt>
                <c:pt idx="1">
                  <c:v>2.4500000000000002</c:v>
                </c:pt>
                <c:pt idx="2">
                  <c:v>2.98</c:v>
                </c:pt>
                <c:pt idx="3">
                  <c:v>3.3</c:v>
                </c:pt>
                <c:pt idx="4">
                  <c:v>3.5</c:v>
                </c:pt>
              </c:numCache>
            </c:numRef>
          </c:yVal>
          <c:smooth val="0"/>
          <c:extLst>
            <c:ext xmlns:c16="http://schemas.microsoft.com/office/drawing/2014/chart" uri="{C3380CC4-5D6E-409C-BE32-E72D297353CC}">
              <c16:uniqueId val="{00000000-8D80-4BE4-8188-9740F421FBFA}"/>
            </c:ext>
          </c:extLst>
        </c:ser>
        <c:ser>
          <c:idx val="1"/>
          <c:order val="1"/>
          <c:spPr>
            <a:ln w="25400" cap="rnd">
              <a:no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Sheet1!$M$141:$M$146</c:f>
                <c:numCache>
                  <c:formatCode>General</c:formatCode>
                  <c:ptCount val="6"/>
                  <c:pt idx="0">
                    <c:v>0.35</c:v>
                  </c:pt>
                  <c:pt idx="1">
                    <c:v>0.3</c:v>
                  </c:pt>
                  <c:pt idx="2">
                    <c:v>0.41</c:v>
                  </c:pt>
                  <c:pt idx="3">
                    <c:v>0.35</c:v>
                  </c:pt>
                  <c:pt idx="4">
                    <c:v>0.31</c:v>
                  </c:pt>
                </c:numCache>
              </c:numRef>
            </c:plus>
            <c:minus>
              <c:numRef>
                <c:f>Sheet1!$M$141:$M$145</c:f>
                <c:numCache>
                  <c:formatCode>General</c:formatCode>
                  <c:ptCount val="5"/>
                  <c:pt idx="0">
                    <c:v>0.35</c:v>
                  </c:pt>
                  <c:pt idx="1">
                    <c:v>0.3</c:v>
                  </c:pt>
                  <c:pt idx="2">
                    <c:v>0.41</c:v>
                  </c:pt>
                  <c:pt idx="3">
                    <c:v>0.35</c:v>
                  </c:pt>
                  <c:pt idx="4">
                    <c:v>0.31</c:v>
                  </c:pt>
                </c:numCache>
              </c:numRef>
            </c:minus>
            <c:spPr>
              <a:noFill/>
              <a:ln w="9525" cap="flat" cmpd="sng" algn="ctr">
                <a:solidFill>
                  <a:schemeClr val="tx1">
                    <a:lumMod val="65000"/>
                    <a:lumOff val="35000"/>
                  </a:schemeClr>
                </a:solidFill>
                <a:round/>
              </a:ln>
              <a:effectLst/>
            </c:spPr>
          </c:errBars>
          <c:xVal>
            <c:numRef>
              <c:f>Sheet1!$I$141:$I$145</c:f>
              <c:numCache>
                <c:formatCode>General</c:formatCode>
                <c:ptCount val="5"/>
                <c:pt idx="0">
                  <c:v>7.4999999999999997E-3</c:v>
                </c:pt>
                <c:pt idx="1">
                  <c:v>1.2E-2</c:v>
                </c:pt>
                <c:pt idx="2">
                  <c:v>1.6E-2</c:v>
                </c:pt>
                <c:pt idx="3">
                  <c:v>0.02</c:v>
                </c:pt>
                <c:pt idx="4">
                  <c:v>2.4E-2</c:v>
                </c:pt>
              </c:numCache>
            </c:numRef>
          </c:xVal>
          <c:yVal>
            <c:numRef>
              <c:f>Sheet1!$L$141:$L$145</c:f>
              <c:numCache>
                <c:formatCode>General</c:formatCode>
                <c:ptCount val="5"/>
                <c:pt idx="0">
                  <c:v>2.5</c:v>
                </c:pt>
                <c:pt idx="1">
                  <c:v>2.9</c:v>
                </c:pt>
                <c:pt idx="2">
                  <c:v>3.4</c:v>
                </c:pt>
                <c:pt idx="3">
                  <c:v>4</c:v>
                </c:pt>
                <c:pt idx="4">
                  <c:v>4.2</c:v>
                </c:pt>
              </c:numCache>
            </c:numRef>
          </c:yVal>
          <c:smooth val="0"/>
          <c:extLst>
            <c:ext xmlns:c16="http://schemas.microsoft.com/office/drawing/2014/chart" uri="{C3380CC4-5D6E-409C-BE32-E72D297353CC}">
              <c16:uniqueId val="{00000001-8D80-4BE4-8188-9740F421FBFA}"/>
            </c:ext>
          </c:extLst>
        </c:ser>
        <c:dLbls>
          <c:showLegendKey val="0"/>
          <c:showVal val="0"/>
          <c:showCatName val="0"/>
          <c:showSerName val="0"/>
          <c:showPercent val="0"/>
          <c:showBubbleSize val="0"/>
        </c:dLbls>
        <c:axId val="978154352"/>
        <c:axId val="978144784"/>
      </c:scatterChart>
      <c:valAx>
        <c:axId val="9781543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Energy (j)</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978144784"/>
        <c:crosses val="autoZero"/>
        <c:crossBetween val="midCat"/>
      </c:valAx>
      <c:valAx>
        <c:axId val="978144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Covered Distance (m)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9781543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3 cm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Sheet1!$T$4:$T$10</c:f>
                <c:numCache>
                  <c:formatCode>General</c:formatCode>
                  <c:ptCount val="7"/>
                  <c:pt idx="0">
                    <c:v>0.5</c:v>
                  </c:pt>
                  <c:pt idx="1">
                    <c:v>0.74</c:v>
                  </c:pt>
                  <c:pt idx="2">
                    <c:v>0.4</c:v>
                  </c:pt>
                  <c:pt idx="3">
                    <c:v>0.6</c:v>
                  </c:pt>
                  <c:pt idx="4">
                    <c:v>0.84</c:v>
                  </c:pt>
                  <c:pt idx="5">
                    <c:v>0.6</c:v>
                  </c:pt>
                  <c:pt idx="6">
                    <c:v>0.8</c:v>
                  </c:pt>
                </c:numCache>
              </c:numRef>
            </c:plus>
            <c:minus>
              <c:numRef>
                <c:f>Sheet1!$T$4:$T$10</c:f>
                <c:numCache>
                  <c:formatCode>General</c:formatCode>
                  <c:ptCount val="7"/>
                  <c:pt idx="0">
                    <c:v>0.5</c:v>
                  </c:pt>
                  <c:pt idx="1">
                    <c:v>0.74</c:v>
                  </c:pt>
                  <c:pt idx="2">
                    <c:v>0.4</c:v>
                  </c:pt>
                  <c:pt idx="3">
                    <c:v>0.6</c:v>
                  </c:pt>
                  <c:pt idx="4">
                    <c:v>0.84</c:v>
                  </c:pt>
                  <c:pt idx="5">
                    <c:v>0.6</c:v>
                  </c:pt>
                  <c:pt idx="6">
                    <c:v>0.8</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Sheet1!$U$4:$U$10</c:f>
                <c:numCache>
                  <c:formatCode>General</c:formatCode>
                  <c:ptCount val="7"/>
                  <c:pt idx="0">
                    <c:v>1.5E-3</c:v>
                  </c:pt>
                  <c:pt idx="1">
                    <c:v>1.5E-3</c:v>
                  </c:pt>
                  <c:pt idx="2">
                    <c:v>1.5E-3</c:v>
                  </c:pt>
                  <c:pt idx="3">
                    <c:v>1.5E-3</c:v>
                  </c:pt>
                  <c:pt idx="4">
                    <c:v>1.5E-3</c:v>
                  </c:pt>
                  <c:pt idx="5">
                    <c:v>1.5E-3</c:v>
                  </c:pt>
                  <c:pt idx="6">
                    <c:v>1.5E-3</c:v>
                  </c:pt>
                </c:numCache>
              </c:numRef>
            </c:plus>
            <c:minus>
              <c:numRef>
                <c:f>Sheet1!$U$4:$U$10</c:f>
                <c:numCache>
                  <c:formatCode>General</c:formatCode>
                  <c:ptCount val="7"/>
                  <c:pt idx="0">
                    <c:v>1.5E-3</c:v>
                  </c:pt>
                  <c:pt idx="1">
                    <c:v>1.5E-3</c:v>
                  </c:pt>
                  <c:pt idx="2">
                    <c:v>1.5E-3</c:v>
                  </c:pt>
                  <c:pt idx="3">
                    <c:v>1.5E-3</c:v>
                  </c:pt>
                  <c:pt idx="4">
                    <c:v>1.5E-3</c:v>
                  </c:pt>
                  <c:pt idx="5">
                    <c:v>1.5E-3</c:v>
                  </c:pt>
                  <c:pt idx="6">
                    <c:v>1.5E-3</c:v>
                  </c:pt>
                </c:numCache>
              </c:numRef>
            </c:minus>
            <c:spPr>
              <a:noFill/>
              <a:ln w="9525" cap="flat" cmpd="sng" algn="ctr">
                <a:solidFill>
                  <a:schemeClr val="tx1">
                    <a:lumMod val="65000"/>
                    <a:lumOff val="35000"/>
                  </a:schemeClr>
                </a:solidFill>
                <a:round/>
              </a:ln>
              <a:effectLst/>
            </c:spPr>
          </c:errBars>
          <c:xVal>
            <c:numRef>
              <c:f>Sheet1!$R$4:$R$10</c:f>
              <c:numCache>
                <c:formatCode>General</c:formatCode>
                <c:ptCount val="7"/>
                <c:pt idx="0">
                  <c:v>2.5000000000000001E-2</c:v>
                </c:pt>
                <c:pt idx="1">
                  <c:v>0.03</c:v>
                </c:pt>
                <c:pt idx="2" formatCode="0.00E+00">
                  <c:v>3.5000000000000003E-2</c:v>
                </c:pt>
                <c:pt idx="3" formatCode="0.00E+00">
                  <c:v>0.04</c:v>
                </c:pt>
                <c:pt idx="4" formatCode="0.00E+00">
                  <c:v>4.4999999999999998E-2</c:v>
                </c:pt>
                <c:pt idx="5" formatCode="0.00E+00">
                  <c:v>0.05</c:v>
                </c:pt>
                <c:pt idx="6" formatCode="0.00E+00">
                  <c:v>5.5E-2</c:v>
                </c:pt>
              </c:numCache>
            </c:numRef>
          </c:xVal>
          <c:yVal>
            <c:numRef>
              <c:f>Sheet1!$S$4:$S$10</c:f>
              <c:numCache>
                <c:formatCode>General</c:formatCode>
                <c:ptCount val="7"/>
                <c:pt idx="0">
                  <c:v>2.92</c:v>
                </c:pt>
                <c:pt idx="1">
                  <c:v>4.2</c:v>
                </c:pt>
                <c:pt idx="2">
                  <c:v>6.28</c:v>
                </c:pt>
                <c:pt idx="3">
                  <c:v>7.1</c:v>
                </c:pt>
                <c:pt idx="4">
                  <c:v>8.2100000000000009</c:v>
                </c:pt>
                <c:pt idx="5">
                  <c:v>10.199999999999999</c:v>
                </c:pt>
                <c:pt idx="6">
                  <c:v>11.6</c:v>
                </c:pt>
              </c:numCache>
            </c:numRef>
          </c:yVal>
          <c:smooth val="0"/>
          <c:extLst>
            <c:ext xmlns:c16="http://schemas.microsoft.com/office/drawing/2014/chart" uri="{C3380CC4-5D6E-409C-BE32-E72D297353CC}">
              <c16:uniqueId val="{00000000-5F07-4CEF-AD92-5A386B00EC83}"/>
            </c:ext>
          </c:extLst>
        </c:ser>
        <c:dLbls>
          <c:showLegendKey val="0"/>
          <c:showVal val="0"/>
          <c:showCatName val="0"/>
          <c:showSerName val="0"/>
          <c:showPercent val="0"/>
          <c:showBubbleSize val="0"/>
        </c:dLbls>
        <c:axId val="559449376"/>
        <c:axId val="559455200"/>
      </c:scatterChart>
      <c:valAx>
        <c:axId val="559449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delta X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55200"/>
        <c:crosses val="autoZero"/>
        <c:crossBetween val="midCat"/>
      </c:valAx>
      <c:valAx>
        <c:axId val="559455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493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Initial Energy VS</a:t>
            </a:r>
            <a:r>
              <a:rPr lang="ka-GE"/>
              <a:t> </a:t>
            </a:r>
            <a:r>
              <a:rPr lang="en-GB"/>
              <a:t>covered distance</a:t>
            </a:r>
            <a:r>
              <a:rPr lang="en-US"/>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Sheet1!$K$116:$K$120</c:f>
                <c:numCache>
                  <c:formatCode>General</c:formatCode>
                  <c:ptCount val="5"/>
                  <c:pt idx="0">
                    <c:v>0.2</c:v>
                  </c:pt>
                  <c:pt idx="1">
                    <c:v>0.15</c:v>
                  </c:pt>
                  <c:pt idx="2">
                    <c:v>0.3</c:v>
                  </c:pt>
                  <c:pt idx="3">
                    <c:v>0.25</c:v>
                  </c:pt>
                  <c:pt idx="4">
                    <c:v>0.22</c:v>
                  </c:pt>
                </c:numCache>
              </c:numRef>
            </c:plus>
            <c:minus>
              <c:numRef>
                <c:f>Sheet1!$K$116:$K$120</c:f>
                <c:numCache>
                  <c:formatCode>General</c:formatCode>
                  <c:ptCount val="5"/>
                  <c:pt idx="0">
                    <c:v>0.2</c:v>
                  </c:pt>
                  <c:pt idx="1">
                    <c:v>0.15</c:v>
                  </c:pt>
                  <c:pt idx="2">
                    <c:v>0.3</c:v>
                  </c:pt>
                  <c:pt idx="3">
                    <c:v>0.25</c:v>
                  </c:pt>
                  <c:pt idx="4">
                    <c:v>0.22</c:v>
                  </c:pt>
                </c:numCache>
              </c:numRef>
            </c:minus>
            <c:spPr>
              <a:noFill/>
              <a:ln w="9525" cap="flat" cmpd="sng" algn="ctr">
                <a:solidFill>
                  <a:schemeClr val="tx1">
                    <a:lumMod val="65000"/>
                    <a:lumOff val="35000"/>
                  </a:schemeClr>
                </a:solidFill>
                <a:round/>
              </a:ln>
              <a:effectLst/>
            </c:spPr>
          </c:errBars>
          <c:xVal>
            <c:numRef>
              <c:f>Sheet1!$I$116:$I$120</c:f>
              <c:numCache>
                <c:formatCode>General</c:formatCode>
                <c:ptCount val="5"/>
                <c:pt idx="0">
                  <c:v>7.4999999999999997E-3</c:v>
                </c:pt>
                <c:pt idx="1">
                  <c:v>1.2E-2</c:v>
                </c:pt>
                <c:pt idx="2">
                  <c:v>1.6E-2</c:v>
                </c:pt>
                <c:pt idx="3">
                  <c:v>0.02</c:v>
                </c:pt>
                <c:pt idx="4">
                  <c:v>2.4E-2</c:v>
                </c:pt>
              </c:numCache>
            </c:numRef>
          </c:xVal>
          <c:yVal>
            <c:numRef>
              <c:f>Sheet1!$J$116:$J$120</c:f>
              <c:numCache>
                <c:formatCode>General</c:formatCode>
                <c:ptCount val="5"/>
                <c:pt idx="0">
                  <c:v>2.15</c:v>
                </c:pt>
                <c:pt idx="1">
                  <c:v>2.4500000000000002</c:v>
                </c:pt>
                <c:pt idx="2">
                  <c:v>2.98</c:v>
                </c:pt>
                <c:pt idx="3">
                  <c:v>3.3</c:v>
                </c:pt>
                <c:pt idx="4">
                  <c:v>3.5</c:v>
                </c:pt>
              </c:numCache>
            </c:numRef>
          </c:yVal>
          <c:smooth val="0"/>
          <c:extLst>
            <c:ext xmlns:c16="http://schemas.microsoft.com/office/drawing/2014/chart" uri="{C3380CC4-5D6E-409C-BE32-E72D297353CC}">
              <c16:uniqueId val="{00000000-3C84-4B31-ABCC-115466650560}"/>
            </c:ext>
          </c:extLst>
        </c:ser>
        <c:ser>
          <c:idx val="1"/>
          <c:order val="1"/>
          <c:spPr>
            <a:ln w="25400" cap="rnd">
              <a:no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Sheet1!$M$116:$M$120</c:f>
                <c:numCache>
                  <c:formatCode>General</c:formatCode>
                  <c:ptCount val="5"/>
                  <c:pt idx="0">
                    <c:v>0.35</c:v>
                  </c:pt>
                  <c:pt idx="1">
                    <c:v>0.3</c:v>
                  </c:pt>
                  <c:pt idx="2">
                    <c:v>0.41</c:v>
                  </c:pt>
                  <c:pt idx="3">
                    <c:v>0.35</c:v>
                  </c:pt>
                  <c:pt idx="4">
                    <c:v>0.31</c:v>
                  </c:pt>
                </c:numCache>
              </c:numRef>
            </c:plus>
            <c:minus>
              <c:numRef>
                <c:f>Sheet1!$M$116:$M$120</c:f>
                <c:numCache>
                  <c:formatCode>General</c:formatCode>
                  <c:ptCount val="5"/>
                  <c:pt idx="0">
                    <c:v>0.35</c:v>
                  </c:pt>
                  <c:pt idx="1">
                    <c:v>0.3</c:v>
                  </c:pt>
                  <c:pt idx="2">
                    <c:v>0.41</c:v>
                  </c:pt>
                  <c:pt idx="3">
                    <c:v>0.35</c:v>
                  </c:pt>
                  <c:pt idx="4">
                    <c:v>0.31</c:v>
                  </c:pt>
                </c:numCache>
              </c:numRef>
            </c:minus>
            <c:spPr>
              <a:noFill/>
              <a:ln w="9525" cap="flat" cmpd="sng" algn="ctr">
                <a:solidFill>
                  <a:schemeClr val="tx1">
                    <a:lumMod val="65000"/>
                    <a:lumOff val="35000"/>
                  </a:schemeClr>
                </a:solidFill>
                <a:round/>
              </a:ln>
              <a:effectLst/>
            </c:spPr>
          </c:errBars>
          <c:xVal>
            <c:numRef>
              <c:f>Sheet1!$I$116:$I$120</c:f>
              <c:numCache>
                <c:formatCode>General</c:formatCode>
                <c:ptCount val="5"/>
                <c:pt idx="0">
                  <c:v>7.4999999999999997E-3</c:v>
                </c:pt>
                <c:pt idx="1">
                  <c:v>1.2E-2</c:v>
                </c:pt>
                <c:pt idx="2">
                  <c:v>1.6E-2</c:v>
                </c:pt>
                <c:pt idx="3">
                  <c:v>0.02</c:v>
                </c:pt>
                <c:pt idx="4">
                  <c:v>2.4E-2</c:v>
                </c:pt>
              </c:numCache>
            </c:numRef>
          </c:xVal>
          <c:yVal>
            <c:numRef>
              <c:f>Sheet1!$L$116:$L$120</c:f>
              <c:numCache>
                <c:formatCode>General</c:formatCode>
                <c:ptCount val="5"/>
                <c:pt idx="0">
                  <c:v>2.2000000000000002</c:v>
                </c:pt>
                <c:pt idx="1">
                  <c:v>2.58</c:v>
                </c:pt>
                <c:pt idx="2">
                  <c:v>3.2</c:v>
                </c:pt>
                <c:pt idx="3">
                  <c:v>3.6</c:v>
                </c:pt>
                <c:pt idx="4">
                  <c:v>3.8</c:v>
                </c:pt>
              </c:numCache>
            </c:numRef>
          </c:yVal>
          <c:smooth val="0"/>
          <c:extLst>
            <c:ext xmlns:c16="http://schemas.microsoft.com/office/drawing/2014/chart" uri="{C3380CC4-5D6E-409C-BE32-E72D297353CC}">
              <c16:uniqueId val="{00000001-3C84-4B31-ABCC-115466650560}"/>
            </c:ext>
          </c:extLst>
        </c:ser>
        <c:dLbls>
          <c:showLegendKey val="0"/>
          <c:showVal val="0"/>
          <c:showCatName val="0"/>
          <c:showSerName val="0"/>
          <c:showPercent val="0"/>
          <c:showBubbleSize val="0"/>
        </c:dLbls>
        <c:axId val="559450208"/>
        <c:axId val="559457696"/>
      </c:scatterChart>
      <c:valAx>
        <c:axId val="559450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Energy (j)</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57696"/>
        <c:crosses val="autoZero"/>
        <c:crossBetween val="midCat"/>
      </c:valAx>
      <c:valAx>
        <c:axId val="559457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GB" dirty="0"/>
                  <a:t>Covered</a:t>
                </a:r>
                <a:r>
                  <a:rPr lang="en-GB" baseline="0" dirty="0"/>
                  <a:t> Distance(m)</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5594502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3.5 cm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Sheet1!$G$76:$G$79</c:f>
                <c:numCache>
                  <c:formatCode>General</c:formatCode>
                  <c:ptCount val="4"/>
                  <c:pt idx="0">
                    <c:v>0.49</c:v>
                  </c:pt>
                  <c:pt idx="1">
                    <c:v>0.4</c:v>
                  </c:pt>
                  <c:pt idx="2">
                    <c:v>0.6</c:v>
                  </c:pt>
                  <c:pt idx="3">
                    <c:v>0.49</c:v>
                  </c:pt>
                </c:numCache>
              </c:numRef>
            </c:plus>
            <c:minus>
              <c:numRef>
                <c:f>Sheet1!$G$76:$G$79</c:f>
                <c:numCache>
                  <c:formatCode>General</c:formatCode>
                  <c:ptCount val="4"/>
                  <c:pt idx="0">
                    <c:v>0.49</c:v>
                  </c:pt>
                  <c:pt idx="1">
                    <c:v>0.4</c:v>
                  </c:pt>
                  <c:pt idx="2">
                    <c:v>0.6</c:v>
                  </c:pt>
                  <c:pt idx="3">
                    <c:v>0.49</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Sheet1!$H$76:$H$79</c:f>
                <c:numCache>
                  <c:formatCode>General</c:formatCode>
                  <c:ptCount val="4"/>
                  <c:pt idx="0">
                    <c:v>1.5E-3</c:v>
                  </c:pt>
                  <c:pt idx="1">
                    <c:v>1.5E-3</c:v>
                  </c:pt>
                  <c:pt idx="2">
                    <c:v>1.5E-3</c:v>
                  </c:pt>
                  <c:pt idx="3">
                    <c:v>1.5E-3</c:v>
                  </c:pt>
                </c:numCache>
              </c:numRef>
            </c:plus>
            <c:minus>
              <c:numRef>
                <c:f>Sheet1!$H$76:$H$79</c:f>
                <c:numCache>
                  <c:formatCode>General</c:formatCode>
                  <c:ptCount val="4"/>
                  <c:pt idx="0">
                    <c:v>1.5E-3</c:v>
                  </c:pt>
                  <c:pt idx="1">
                    <c:v>1.5E-3</c:v>
                  </c:pt>
                  <c:pt idx="2">
                    <c:v>1.5E-3</c:v>
                  </c:pt>
                  <c:pt idx="3">
                    <c:v>1.5E-3</c:v>
                  </c:pt>
                </c:numCache>
              </c:numRef>
            </c:minus>
            <c:spPr>
              <a:noFill/>
              <a:ln w="9525" cap="flat" cmpd="sng" algn="ctr">
                <a:solidFill>
                  <a:schemeClr val="tx1">
                    <a:lumMod val="65000"/>
                    <a:lumOff val="35000"/>
                  </a:schemeClr>
                </a:solidFill>
                <a:round/>
              </a:ln>
              <a:effectLst/>
            </c:spPr>
          </c:errBars>
          <c:xVal>
            <c:numRef>
              <c:f>Sheet1!$E$76:$E$79</c:f>
              <c:numCache>
                <c:formatCode>General</c:formatCode>
                <c:ptCount val="4"/>
                <c:pt idx="0">
                  <c:v>0.02</c:v>
                </c:pt>
                <c:pt idx="1">
                  <c:v>0.03</c:v>
                </c:pt>
                <c:pt idx="2">
                  <c:v>0.04</c:v>
                </c:pt>
                <c:pt idx="3">
                  <c:v>0.05</c:v>
                </c:pt>
              </c:numCache>
            </c:numRef>
          </c:xVal>
          <c:yVal>
            <c:numRef>
              <c:f>Sheet1!$F$76:$F$79</c:f>
              <c:numCache>
                <c:formatCode>General</c:formatCode>
                <c:ptCount val="4"/>
                <c:pt idx="0">
                  <c:v>4.2</c:v>
                </c:pt>
                <c:pt idx="1">
                  <c:v>5.75</c:v>
                </c:pt>
                <c:pt idx="2">
                  <c:v>6.8</c:v>
                </c:pt>
                <c:pt idx="3">
                  <c:v>8.9</c:v>
                </c:pt>
              </c:numCache>
            </c:numRef>
          </c:yVal>
          <c:smooth val="0"/>
          <c:extLst>
            <c:ext xmlns:c16="http://schemas.microsoft.com/office/drawing/2014/chart" uri="{C3380CC4-5D6E-409C-BE32-E72D297353CC}">
              <c16:uniqueId val="{00000000-6F4C-485C-B46C-6FA52C079713}"/>
            </c:ext>
          </c:extLst>
        </c:ser>
        <c:dLbls>
          <c:showLegendKey val="0"/>
          <c:showVal val="0"/>
          <c:showCatName val="0"/>
          <c:showSerName val="0"/>
          <c:showPercent val="0"/>
          <c:showBubbleSize val="0"/>
        </c:dLbls>
        <c:axId val="849500448"/>
        <c:axId val="849499200"/>
      </c:scatterChart>
      <c:valAx>
        <c:axId val="8495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Point of the stretch(m)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49499200"/>
        <c:crosses val="autoZero"/>
        <c:crossBetween val="midCat"/>
      </c:valAx>
      <c:valAx>
        <c:axId val="849499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49500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dirty="0"/>
              <a:t>1 Exp</a:t>
            </a:r>
            <a:r>
              <a:rPr lang="en-US" baseline="0" dirty="0"/>
              <a:t> VS 2 Exp</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Sheet1!$M$116:$M$120</c:f>
                <c:numCache>
                  <c:formatCode>General</c:formatCode>
                  <c:ptCount val="5"/>
                  <c:pt idx="0">
                    <c:v>0.35</c:v>
                  </c:pt>
                  <c:pt idx="1">
                    <c:v>0.3</c:v>
                  </c:pt>
                  <c:pt idx="2">
                    <c:v>0.41</c:v>
                  </c:pt>
                  <c:pt idx="3">
                    <c:v>0.35</c:v>
                  </c:pt>
                  <c:pt idx="4">
                    <c:v>0.31</c:v>
                  </c:pt>
                </c:numCache>
              </c:numRef>
            </c:plus>
            <c:minus>
              <c:numRef>
                <c:f>Sheet1!$M$116:$M$120</c:f>
                <c:numCache>
                  <c:formatCode>General</c:formatCode>
                  <c:ptCount val="5"/>
                  <c:pt idx="0">
                    <c:v>0.35</c:v>
                  </c:pt>
                  <c:pt idx="1">
                    <c:v>0.3</c:v>
                  </c:pt>
                  <c:pt idx="2">
                    <c:v>0.41</c:v>
                  </c:pt>
                  <c:pt idx="3">
                    <c:v>0.35</c:v>
                  </c:pt>
                  <c:pt idx="4">
                    <c:v>0.31</c:v>
                  </c:pt>
                </c:numCache>
              </c:numRef>
            </c:minus>
            <c:spPr>
              <a:noFill/>
              <a:ln w="9525" cap="flat" cmpd="sng" algn="ctr">
                <a:solidFill>
                  <a:schemeClr val="tx1">
                    <a:lumMod val="65000"/>
                    <a:lumOff val="35000"/>
                  </a:schemeClr>
                </a:solidFill>
                <a:round/>
              </a:ln>
              <a:effectLst/>
            </c:spPr>
          </c:errBars>
          <c:xVal>
            <c:numRef>
              <c:f>Sheet1!$Q$122:$Q$126</c:f>
              <c:numCache>
                <c:formatCode>General</c:formatCode>
                <c:ptCount val="5"/>
                <c:pt idx="0">
                  <c:v>7.4999999999999997E-3</c:v>
                </c:pt>
                <c:pt idx="1">
                  <c:v>1.2E-2</c:v>
                </c:pt>
                <c:pt idx="2">
                  <c:v>1.6E-2</c:v>
                </c:pt>
                <c:pt idx="3">
                  <c:v>0.02</c:v>
                </c:pt>
                <c:pt idx="4">
                  <c:v>2.4E-2</c:v>
                </c:pt>
              </c:numCache>
            </c:numRef>
          </c:xVal>
          <c:yVal>
            <c:numRef>
              <c:f>Sheet1!$R$122:$R$126</c:f>
              <c:numCache>
                <c:formatCode>General</c:formatCode>
                <c:ptCount val="5"/>
                <c:pt idx="0">
                  <c:v>2.2000000000000002</c:v>
                </c:pt>
                <c:pt idx="1">
                  <c:v>2.58</c:v>
                </c:pt>
                <c:pt idx="2">
                  <c:v>3.2</c:v>
                </c:pt>
                <c:pt idx="3">
                  <c:v>3.6</c:v>
                </c:pt>
                <c:pt idx="4">
                  <c:v>3.8</c:v>
                </c:pt>
              </c:numCache>
            </c:numRef>
          </c:yVal>
          <c:smooth val="0"/>
          <c:extLst>
            <c:ext xmlns:c16="http://schemas.microsoft.com/office/drawing/2014/chart" uri="{C3380CC4-5D6E-409C-BE32-E72D297353CC}">
              <c16:uniqueId val="{00000000-5A61-4B03-9B6A-7A5DFB3B7D0F}"/>
            </c:ext>
          </c:extLst>
        </c:ser>
        <c:ser>
          <c:idx val="1"/>
          <c:order val="1"/>
          <c:spPr>
            <a:ln w="25400" cap="rnd">
              <a:no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Sheet1!$M$141:$M$145</c:f>
                <c:numCache>
                  <c:formatCode>General</c:formatCode>
                  <c:ptCount val="5"/>
                  <c:pt idx="0">
                    <c:v>0.35</c:v>
                  </c:pt>
                  <c:pt idx="1">
                    <c:v>0.3</c:v>
                  </c:pt>
                  <c:pt idx="2">
                    <c:v>0.41</c:v>
                  </c:pt>
                  <c:pt idx="3">
                    <c:v>0.35</c:v>
                  </c:pt>
                  <c:pt idx="4">
                    <c:v>0.31</c:v>
                  </c:pt>
                </c:numCache>
              </c:numRef>
            </c:plus>
            <c:minus>
              <c:numRef>
                <c:f>Sheet1!$M$141:$M$145</c:f>
                <c:numCache>
                  <c:formatCode>General</c:formatCode>
                  <c:ptCount val="5"/>
                  <c:pt idx="0">
                    <c:v>0.35</c:v>
                  </c:pt>
                  <c:pt idx="1">
                    <c:v>0.3</c:v>
                  </c:pt>
                  <c:pt idx="2">
                    <c:v>0.41</c:v>
                  </c:pt>
                  <c:pt idx="3">
                    <c:v>0.35</c:v>
                  </c:pt>
                  <c:pt idx="4">
                    <c:v>0.31</c:v>
                  </c:pt>
                </c:numCache>
              </c:numRef>
            </c:minus>
            <c:spPr>
              <a:noFill/>
              <a:ln w="9525" cap="flat" cmpd="sng" algn="ctr">
                <a:solidFill>
                  <a:schemeClr val="tx1">
                    <a:lumMod val="65000"/>
                    <a:lumOff val="35000"/>
                  </a:schemeClr>
                </a:solidFill>
                <a:round/>
              </a:ln>
              <a:effectLst/>
            </c:spPr>
          </c:errBars>
          <c:xVal>
            <c:numRef>
              <c:f>Sheet1!$Q$122:$Q$126</c:f>
              <c:numCache>
                <c:formatCode>General</c:formatCode>
                <c:ptCount val="5"/>
                <c:pt idx="0">
                  <c:v>7.4999999999999997E-3</c:v>
                </c:pt>
                <c:pt idx="1">
                  <c:v>1.2E-2</c:v>
                </c:pt>
                <c:pt idx="2">
                  <c:v>1.6E-2</c:v>
                </c:pt>
                <c:pt idx="3">
                  <c:v>0.02</c:v>
                </c:pt>
                <c:pt idx="4">
                  <c:v>2.4E-2</c:v>
                </c:pt>
              </c:numCache>
            </c:numRef>
          </c:xVal>
          <c:yVal>
            <c:numRef>
              <c:f>Sheet1!$T$122:$T$126</c:f>
              <c:numCache>
                <c:formatCode>General</c:formatCode>
                <c:ptCount val="5"/>
                <c:pt idx="0">
                  <c:v>2.5</c:v>
                </c:pt>
                <c:pt idx="1">
                  <c:v>2.9</c:v>
                </c:pt>
                <c:pt idx="2">
                  <c:v>3.4</c:v>
                </c:pt>
                <c:pt idx="3">
                  <c:v>4</c:v>
                </c:pt>
                <c:pt idx="4">
                  <c:v>4.2</c:v>
                </c:pt>
              </c:numCache>
            </c:numRef>
          </c:yVal>
          <c:smooth val="0"/>
          <c:extLst>
            <c:ext xmlns:c16="http://schemas.microsoft.com/office/drawing/2014/chart" uri="{C3380CC4-5D6E-409C-BE32-E72D297353CC}">
              <c16:uniqueId val="{00000001-5A61-4B03-9B6A-7A5DFB3B7D0F}"/>
            </c:ext>
          </c:extLst>
        </c:ser>
        <c:dLbls>
          <c:showLegendKey val="0"/>
          <c:showVal val="0"/>
          <c:showCatName val="0"/>
          <c:showSerName val="0"/>
          <c:showPercent val="0"/>
          <c:showBubbleSize val="0"/>
        </c:dLbls>
        <c:axId val="911897552"/>
        <c:axId val="911897968"/>
      </c:scatterChart>
      <c:valAx>
        <c:axId val="9118975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dirty="0"/>
                  <a:t>Initial Energy (j)</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911897968"/>
        <c:crosses val="autoZero"/>
        <c:crossBetween val="midCat"/>
      </c:valAx>
      <c:valAx>
        <c:axId val="911897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dirty="0"/>
                  <a:t>Covered distance(m)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9118975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Setup 2</c:v>
          </c:tx>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Sheet1!$C$102:$C$108</c:f>
                <c:numCache>
                  <c:formatCode>General</c:formatCode>
                  <c:ptCount val="7"/>
                  <c:pt idx="0">
                    <c:v>0.6</c:v>
                  </c:pt>
                  <c:pt idx="1">
                    <c:v>0.4</c:v>
                  </c:pt>
                  <c:pt idx="2">
                    <c:v>0.35</c:v>
                  </c:pt>
                  <c:pt idx="3">
                    <c:v>0.59</c:v>
                  </c:pt>
                  <c:pt idx="4">
                    <c:v>0.84</c:v>
                  </c:pt>
                  <c:pt idx="5">
                    <c:v>0.62</c:v>
                  </c:pt>
                  <c:pt idx="6">
                    <c:v>0.5</c:v>
                  </c:pt>
                </c:numCache>
              </c:numRef>
            </c:plus>
            <c:minus>
              <c:numRef>
                <c:f>Sheet1!$C$102:$C$108</c:f>
                <c:numCache>
                  <c:formatCode>General</c:formatCode>
                  <c:ptCount val="7"/>
                  <c:pt idx="0">
                    <c:v>0.6</c:v>
                  </c:pt>
                  <c:pt idx="1">
                    <c:v>0.4</c:v>
                  </c:pt>
                  <c:pt idx="2">
                    <c:v>0.35</c:v>
                  </c:pt>
                  <c:pt idx="3">
                    <c:v>0.59</c:v>
                  </c:pt>
                  <c:pt idx="4">
                    <c:v>0.84</c:v>
                  </c:pt>
                  <c:pt idx="5">
                    <c:v>0.62</c:v>
                  </c:pt>
                  <c:pt idx="6">
                    <c:v>0.5</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Sheet1!$D$102:$D$108</c:f>
                <c:numCache>
                  <c:formatCode>General</c:formatCode>
                  <c:ptCount val="7"/>
                  <c:pt idx="0">
                    <c:v>1.5E-3</c:v>
                  </c:pt>
                  <c:pt idx="1">
                    <c:v>1.5E-3</c:v>
                  </c:pt>
                  <c:pt idx="2">
                    <c:v>1.5E-3</c:v>
                  </c:pt>
                  <c:pt idx="3">
                    <c:v>1.5E-3</c:v>
                  </c:pt>
                  <c:pt idx="4">
                    <c:v>1.5E-3</c:v>
                  </c:pt>
                  <c:pt idx="5">
                    <c:v>1.5E-3</c:v>
                  </c:pt>
                  <c:pt idx="6">
                    <c:v>1.5E-3</c:v>
                  </c:pt>
                </c:numCache>
              </c:numRef>
            </c:plus>
            <c:minus>
              <c:numRef>
                <c:f>Sheet1!$D$102:$D$108</c:f>
                <c:numCache>
                  <c:formatCode>General</c:formatCode>
                  <c:ptCount val="7"/>
                  <c:pt idx="0">
                    <c:v>1.5E-3</c:v>
                  </c:pt>
                  <c:pt idx="1">
                    <c:v>1.5E-3</c:v>
                  </c:pt>
                  <c:pt idx="2">
                    <c:v>1.5E-3</c:v>
                  </c:pt>
                  <c:pt idx="3">
                    <c:v>1.5E-3</c:v>
                  </c:pt>
                  <c:pt idx="4">
                    <c:v>1.5E-3</c:v>
                  </c:pt>
                  <c:pt idx="5">
                    <c:v>1.5E-3</c:v>
                  </c:pt>
                  <c:pt idx="6">
                    <c:v>1.5E-3</c:v>
                  </c:pt>
                </c:numCache>
              </c:numRef>
            </c:minus>
            <c:spPr>
              <a:noFill/>
              <a:ln w="9525" cap="flat" cmpd="sng" algn="ctr">
                <a:solidFill>
                  <a:schemeClr val="tx1">
                    <a:lumMod val="65000"/>
                    <a:lumOff val="35000"/>
                  </a:schemeClr>
                </a:solidFill>
                <a:round/>
              </a:ln>
              <a:effectLst/>
            </c:spPr>
          </c:errBars>
          <c:xVal>
            <c:numRef>
              <c:f>Sheet1!$A$102:$A$108</c:f>
              <c:numCache>
                <c:formatCode>General</c:formatCode>
                <c:ptCount val="7"/>
                <c:pt idx="0">
                  <c:v>2.5000000000000001E-2</c:v>
                </c:pt>
                <c:pt idx="1">
                  <c:v>0.03</c:v>
                </c:pt>
                <c:pt idx="2">
                  <c:v>3.5000000000000003E-2</c:v>
                </c:pt>
                <c:pt idx="3">
                  <c:v>0.04</c:v>
                </c:pt>
                <c:pt idx="4">
                  <c:v>4.4999999999999998E-2</c:v>
                </c:pt>
                <c:pt idx="5">
                  <c:v>0.05</c:v>
                </c:pt>
                <c:pt idx="6">
                  <c:v>5.5E-2</c:v>
                </c:pt>
              </c:numCache>
            </c:numRef>
          </c:xVal>
          <c:yVal>
            <c:numRef>
              <c:f>Sheet1!$B$102:$B$108</c:f>
              <c:numCache>
                <c:formatCode>General</c:formatCode>
                <c:ptCount val="7"/>
                <c:pt idx="0">
                  <c:v>6.2</c:v>
                </c:pt>
                <c:pt idx="1">
                  <c:v>6.9</c:v>
                </c:pt>
                <c:pt idx="2">
                  <c:v>9.1999999999999993</c:v>
                </c:pt>
                <c:pt idx="3">
                  <c:v>10.5</c:v>
                </c:pt>
                <c:pt idx="4">
                  <c:v>12</c:v>
                </c:pt>
                <c:pt idx="5">
                  <c:v>12.8</c:v>
                </c:pt>
                <c:pt idx="6">
                  <c:v>13.9</c:v>
                </c:pt>
              </c:numCache>
            </c:numRef>
          </c:yVal>
          <c:smooth val="0"/>
          <c:extLst>
            <c:ext xmlns:c16="http://schemas.microsoft.com/office/drawing/2014/chart" uri="{C3380CC4-5D6E-409C-BE32-E72D297353CC}">
              <c16:uniqueId val="{00000000-EAE4-434D-9144-32B89974AA1E}"/>
            </c:ext>
          </c:extLst>
        </c:ser>
        <c:ser>
          <c:idx val="1"/>
          <c:order val="1"/>
          <c:tx>
            <c:v>Setup 1</c:v>
          </c:tx>
          <c:spPr>
            <a:ln w="25400" cap="rnd">
              <a:no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Sheet1!$F$102:$F$108</c:f>
                <c:numCache>
                  <c:formatCode>General</c:formatCode>
                  <c:ptCount val="7"/>
                  <c:pt idx="0">
                    <c:v>0.6</c:v>
                  </c:pt>
                  <c:pt idx="1">
                    <c:v>0.42</c:v>
                  </c:pt>
                  <c:pt idx="2">
                    <c:v>0.65</c:v>
                  </c:pt>
                  <c:pt idx="3">
                    <c:v>0.7</c:v>
                  </c:pt>
                  <c:pt idx="4">
                    <c:v>0.45</c:v>
                  </c:pt>
                  <c:pt idx="5">
                    <c:v>0.62</c:v>
                  </c:pt>
                  <c:pt idx="6">
                    <c:v>0.74</c:v>
                  </c:pt>
                </c:numCache>
              </c:numRef>
            </c:plus>
            <c:minus>
              <c:numRef>
                <c:f>Sheet1!$F$102:$F$108</c:f>
                <c:numCache>
                  <c:formatCode>General</c:formatCode>
                  <c:ptCount val="7"/>
                  <c:pt idx="0">
                    <c:v>0.6</c:v>
                  </c:pt>
                  <c:pt idx="1">
                    <c:v>0.42</c:v>
                  </c:pt>
                  <c:pt idx="2">
                    <c:v>0.65</c:v>
                  </c:pt>
                  <c:pt idx="3">
                    <c:v>0.7</c:v>
                  </c:pt>
                  <c:pt idx="4">
                    <c:v>0.45</c:v>
                  </c:pt>
                  <c:pt idx="5">
                    <c:v>0.62</c:v>
                  </c:pt>
                  <c:pt idx="6">
                    <c:v>0.74</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Sheet1!$D$102:$D$108</c:f>
                <c:numCache>
                  <c:formatCode>General</c:formatCode>
                  <c:ptCount val="7"/>
                  <c:pt idx="0">
                    <c:v>1.5E-3</c:v>
                  </c:pt>
                  <c:pt idx="1">
                    <c:v>1.5E-3</c:v>
                  </c:pt>
                  <c:pt idx="2">
                    <c:v>1.5E-3</c:v>
                  </c:pt>
                  <c:pt idx="3">
                    <c:v>1.5E-3</c:v>
                  </c:pt>
                  <c:pt idx="4">
                    <c:v>1.5E-3</c:v>
                  </c:pt>
                  <c:pt idx="5">
                    <c:v>1.5E-3</c:v>
                  </c:pt>
                  <c:pt idx="6">
                    <c:v>1.5E-3</c:v>
                  </c:pt>
                </c:numCache>
              </c:numRef>
            </c:plus>
            <c:minus>
              <c:numRef>
                <c:f>Sheet1!$D$102:$D$108</c:f>
                <c:numCache>
                  <c:formatCode>General</c:formatCode>
                  <c:ptCount val="7"/>
                  <c:pt idx="0">
                    <c:v>1.5E-3</c:v>
                  </c:pt>
                  <c:pt idx="1">
                    <c:v>1.5E-3</c:v>
                  </c:pt>
                  <c:pt idx="2">
                    <c:v>1.5E-3</c:v>
                  </c:pt>
                  <c:pt idx="3">
                    <c:v>1.5E-3</c:v>
                  </c:pt>
                  <c:pt idx="4">
                    <c:v>1.5E-3</c:v>
                  </c:pt>
                  <c:pt idx="5">
                    <c:v>1.5E-3</c:v>
                  </c:pt>
                  <c:pt idx="6">
                    <c:v>1.5E-3</c:v>
                  </c:pt>
                </c:numCache>
              </c:numRef>
            </c:minus>
            <c:spPr>
              <a:noFill/>
              <a:ln w="9525" cap="flat" cmpd="sng" algn="ctr">
                <a:solidFill>
                  <a:schemeClr val="tx1">
                    <a:lumMod val="65000"/>
                    <a:lumOff val="35000"/>
                  </a:schemeClr>
                </a:solidFill>
                <a:round/>
              </a:ln>
              <a:effectLst/>
            </c:spPr>
          </c:errBars>
          <c:xVal>
            <c:numRef>
              <c:f>Sheet1!$A$102:$A$108</c:f>
              <c:numCache>
                <c:formatCode>General</c:formatCode>
                <c:ptCount val="7"/>
                <c:pt idx="0">
                  <c:v>2.5000000000000001E-2</c:v>
                </c:pt>
                <c:pt idx="1">
                  <c:v>0.03</c:v>
                </c:pt>
                <c:pt idx="2">
                  <c:v>3.5000000000000003E-2</c:v>
                </c:pt>
                <c:pt idx="3">
                  <c:v>0.04</c:v>
                </c:pt>
                <c:pt idx="4">
                  <c:v>4.4999999999999998E-2</c:v>
                </c:pt>
                <c:pt idx="5">
                  <c:v>0.05</c:v>
                </c:pt>
                <c:pt idx="6">
                  <c:v>5.5E-2</c:v>
                </c:pt>
              </c:numCache>
            </c:numRef>
          </c:xVal>
          <c:yVal>
            <c:numRef>
              <c:f>Sheet1!$E$102:$E$108</c:f>
              <c:numCache>
                <c:formatCode>General</c:formatCode>
                <c:ptCount val="7"/>
                <c:pt idx="0">
                  <c:v>5.8</c:v>
                </c:pt>
                <c:pt idx="1">
                  <c:v>7.1</c:v>
                </c:pt>
                <c:pt idx="2">
                  <c:v>8.1</c:v>
                </c:pt>
                <c:pt idx="3">
                  <c:v>10</c:v>
                </c:pt>
                <c:pt idx="4">
                  <c:v>10.9</c:v>
                </c:pt>
                <c:pt idx="5">
                  <c:v>13</c:v>
                </c:pt>
                <c:pt idx="6">
                  <c:v>13.4</c:v>
                </c:pt>
              </c:numCache>
            </c:numRef>
          </c:yVal>
          <c:smooth val="0"/>
          <c:extLst>
            <c:ext xmlns:c16="http://schemas.microsoft.com/office/drawing/2014/chart" uri="{C3380CC4-5D6E-409C-BE32-E72D297353CC}">
              <c16:uniqueId val="{00000001-EAE4-434D-9144-32B89974AA1E}"/>
            </c:ext>
          </c:extLst>
        </c:ser>
        <c:dLbls>
          <c:showLegendKey val="0"/>
          <c:showVal val="0"/>
          <c:showCatName val="0"/>
          <c:showSerName val="0"/>
          <c:showPercent val="0"/>
          <c:showBubbleSize val="0"/>
        </c:dLbls>
        <c:axId val="849498368"/>
        <c:axId val="849497952"/>
      </c:scatterChart>
      <c:valAx>
        <c:axId val="8494983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delta X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49497952"/>
        <c:crosses val="autoZero"/>
        <c:crossBetween val="midCat"/>
      </c:valAx>
      <c:valAx>
        <c:axId val="849497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494983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Sheet1!$T$19:$T$22</c:f>
              <c:numCache>
                <c:formatCode>General</c:formatCode>
                <c:ptCount val="4"/>
                <c:pt idx="0">
                  <c:v>0.03</c:v>
                </c:pt>
                <c:pt idx="1">
                  <c:v>0.04</c:v>
                </c:pt>
                <c:pt idx="2">
                  <c:v>0.05</c:v>
                </c:pt>
                <c:pt idx="3">
                  <c:v>0.06</c:v>
                </c:pt>
              </c:numCache>
            </c:numRef>
          </c:xVal>
          <c:yVal>
            <c:numRef>
              <c:f>Sheet1!$U$19:$U$22</c:f>
              <c:numCache>
                <c:formatCode>General</c:formatCode>
                <c:ptCount val="4"/>
                <c:pt idx="0">
                  <c:v>4.4800000000000004</c:v>
                </c:pt>
                <c:pt idx="1">
                  <c:v>5.75</c:v>
                </c:pt>
                <c:pt idx="2">
                  <c:v>8.3800000000000008</c:v>
                </c:pt>
                <c:pt idx="3">
                  <c:v>10.6</c:v>
                </c:pt>
              </c:numCache>
            </c:numRef>
          </c:yVal>
          <c:smooth val="0"/>
          <c:extLst>
            <c:ext xmlns:c16="http://schemas.microsoft.com/office/drawing/2014/chart" uri="{C3380CC4-5D6E-409C-BE32-E72D297353CC}">
              <c16:uniqueId val="{00000000-D721-45D8-82CF-CD645880CC13}"/>
            </c:ext>
          </c:extLst>
        </c:ser>
        <c:dLbls>
          <c:showLegendKey val="0"/>
          <c:showVal val="0"/>
          <c:showCatName val="0"/>
          <c:showSerName val="0"/>
          <c:showPercent val="0"/>
          <c:showBubbleSize val="0"/>
        </c:dLbls>
        <c:axId val="1945259215"/>
        <c:axId val="1945254639"/>
      </c:scatterChart>
      <c:valAx>
        <c:axId val="19452592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დაჭიმვის მანძილი(მ)</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45254639"/>
        <c:crosses val="autoZero"/>
        <c:crossBetween val="midCat"/>
      </c:valAx>
      <c:valAx>
        <c:axId val="19452546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გასროლის</a:t>
                </a:r>
                <a:r>
                  <a:rPr lang="ka-GE" baseline="0" dirty="0"/>
                  <a:t> სიჩქარე(მ/წმ)</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452592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Sheet1!$T$33:$T$36</c:f>
              <c:numCache>
                <c:formatCode>General</c:formatCode>
                <c:ptCount val="4"/>
                <c:pt idx="0">
                  <c:v>0.02</c:v>
                </c:pt>
                <c:pt idx="1">
                  <c:v>0.03</c:v>
                </c:pt>
                <c:pt idx="2">
                  <c:v>0.04</c:v>
                </c:pt>
                <c:pt idx="3">
                  <c:v>0.05</c:v>
                </c:pt>
              </c:numCache>
            </c:numRef>
          </c:xVal>
          <c:yVal>
            <c:numRef>
              <c:f>Sheet1!$U$33:$U$36</c:f>
              <c:numCache>
                <c:formatCode>General</c:formatCode>
                <c:ptCount val="4"/>
                <c:pt idx="0">
                  <c:v>1.6</c:v>
                </c:pt>
                <c:pt idx="1">
                  <c:v>2.92</c:v>
                </c:pt>
                <c:pt idx="2">
                  <c:v>4.4800000000000004</c:v>
                </c:pt>
                <c:pt idx="3">
                  <c:v>5.87</c:v>
                </c:pt>
              </c:numCache>
            </c:numRef>
          </c:yVal>
          <c:smooth val="0"/>
          <c:extLst>
            <c:ext xmlns:c16="http://schemas.microsoft.com/office/drawing/2014/chart" uri="{C3380CC4-5D6E-409C-BE32-E72D297353CC}">
              <c16:uniqueId val="{00000000-CFFA-4187-B977-1E68E1652863}"/>
            </c:ext>
          </c:extLst>
        </c:ser>
        <c:dLbls>
          <c:showLegendKey val="0"/>
          <c:showVal val="0"/>
          <c:showCatName val="0"/>
          <c:showSerName val="0"/>
          <c:showPercent val="0"/>
          <c:showBubbleSize val="0"/>
        </c:dLbls>
        <c:axId val="1942061903"/>
        <c:axId val="1942062735"/>
      </c:scatterChart>
      <c:valAx>
        <c:axId val="194206190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მოჭიდების</a:t>
                </a:r>
                <a:r>
                  <a:rPr lang="ka-GE" baseline="0" dirty="0"/>
                  <a:t> ადგილი(მ)</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42062735"/>
        <c:crosses val="autoZero"/>
        <c:crossBetween val="midCat"/>
      </c:valAx>
      <c:valAx>
        <c:axId val="1942062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გასროლის სიჩქარე (მ/წმ)</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420619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Sheet3!$A$1:$A$7</c:f>
              <c:numCache>
                <c:formatCode>General</c:formatCode>
                <c:ptCount val="7"/>
                <c:pt idx="0">
                  <c:v>1</c:v>
                </c:pt>
                <c:pt idx="1">
                  <c:v>2</c:v>
                </c:pt>
                <c:pt idx="2">
                  <c:v>3</c:v>
                </c:pt>
                <c:pt idx="3">
                  <c:v>5</c:v>
                </c:pt>
                <c:pt idx="4">
                  <c:v>6</c:v>
                </c:pt>
                <c:pt idx="5">
                  <c:v>7</c:v>
                </c:pt>
                <c:pt idx="6">
                  <c:v>8</c:v>
                </c:pt>
              </c:numCache>
            </c:numRef>
          </c:xVal>
          <c:yVal>
            <c:numRef>
              <c:f>Sheet3!$B$1:$B$7</c:f>
              <c:numCache>
                <c:formatCode>General</c:formatCode>
                <c:ptCount val="7"/>
                <c:pt idx="0">
                  <c:v>6.3</c:v>
                </c:pt>
                <c:pt idx="1">
                  <c:v>6.1</c:v>
                </c:pt>
                <c:pt idx="2">
                  <c:v>5.5</c:v>
                </c:pt>
                <c:pt idx="3">
                  <c:v>5.5</c:v>
                </c:pt>
                <c:pt idx="4">
                  <c:v>5.0999999999999996</c:v>
                </c:pt>
                <c:pt idx="5">
                  <c:v>4.2</c:v>
                </c:pt>
                <c:pt idx="6">
                  <c:v>4.5</c:v>
                </c:pt>
              </c:numCache>
            </c:numRef>
          </c:yVal>
          <c:smooth val="0"/>
          <c:extLst>
            <c:ext xmlns:c16="http://schemas.microsoft.com/office/drawing/2014/chart" uri="{C3380CC4-5D6E-409C-BE32-E72D297353CC}">
              <c16:uniqueId val="{00000000-01F6-4378-9501-E34F8104BD81}"/>
            </c:ext>
          </c:extLst>
        </c:ser>
        <c:dLbls>
          <c:showLegendKey val="0"/>
          <c:showVal val="0"/>
          <c:showCatName val="0"/>
          <c:showSerName val="0"/>
          <c:showPercent val="0"/>
          <c:showBubbleSize val="0"/>
        </c:dLbls>
        <c:axId val="471677536"/>
        <c:axId val="471693344"/>
      </c:scatterChart>
      <c:valAx>
        <c:axId val="4716775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გამოყენების</a:t>
                </a:r>
                <a:r>
                  <a:rPr lang="ka-GE" baseline="0" dirty="0"/>
                  <a:t> რაოდენობა</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71693344"/>
        <c:crosses val="autoZero"/>
        <c:crossBetween val="midCat"/>
      </c:valAx>
      <c:valAx>
        <c:axId val="471693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საწყისი სიჩქარე(მ/წმ)</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7167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Sheet3!$K$1:$K$7</c:f>
              <c:numCache>
                <c:formatCode>General</c:formatCode>
                <c:ptCount val="7"/>
                <c:pt idx="0">
                  <c:v>1</c:v>
                </c:pt>
                <c:pt idx="1">
                  <c:v>2</c:v>
                </c:pt>
                <c:pt idx="2">
                  <c:v>3</c:v>
                </c:pt>
                <c:pt idx="3">
                  <c:v>4</c:v>
                </c:pt>
                <c:pt idx="4">
                  <c:v>5</c:v>
                </c:pt>
                <c:pt idx="5">
                  <c:v>6</c:v>
                </c:pt>
                <c:pt idx="6">
                  <c:v>7</c:v>
                </c:pt>
              </c:numCache>
            </c:numRef>
          </c:xVal>
          <c:yVal>
            <c:numRef>
              <c:f>Sheet3!$L$1:$L$7</c:f>
              <c:numCache>
                <c:formatCode>General</c:formatCode>
                <c:ptCount val="7"/>
                <c:pt idx="0">
                  <c:v>155</c:v>
                </c:pt>
                <c:pt idx="1">
                  <c:v>150</c:v>
                </c:pt>
                <c:pt idx="2">
                  <c:v>132</c:v>
                </c:pt>
                <c:pt idx="3">
                  <c:v>135</c:v>
                </c:pt>
                <c:pt idx="4">
                  <c:v>130</c:v>
                </c:pt>
                <c:pt idx="5">
                  <c:v>122</c:v>
                </c:pt>
                <c:pt idx="6">
                  <c:v>123</c:v>
                </c:pt>
              </c:numCache>
            </c:numRef>
          </c:yVal>
          <c:smooth val="0"/>
          <c:extLst>
            <c:ext xmlns:c16="http://schemas.microsoft.com/office/drawing/2014/chart" uri="{C3380CC4-5D6E-409C-BE32-E72D297353CC}">
              <c16:uniqueId val="{00000000-A8A2-4981-B2B3-DFA866CD4588}"/>
            </c:ext>
          </c:extLst>
        </c:ser>
        <c:dLbls>
          <c:showLegendKey val="0"/>
          <c:showVal val="0"/>
          <c:showCatName val="0"/>
          <c:showSerName val="0"/>
          <c:showPercent val="0"/>
          <c:showBubbleSize val="0"/>
        </c:dLbls>
        <c:axId val="476376960"/>
        <c:axId val="476380288"/>
      </c:scatterChart>
      <c:valAx>
        <c:axId val="476376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გამოყენების რაოდენობა</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76380288"/>
        <c:crosses val="autoZero"/>
        <c:crossBetween val="midCat"/>
      </c:valAx>
      <c:valAx>
        <c:axId val="4763802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სროლის მანძილი(მ)</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76376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Sheet2!$F$2:$F$6</c:f>
              <c:numCache>
                <c:formatCode>General</c:formatCode>
                <c:ptCount val="5"/>
                <c:pt idx="0">
                  <c:v>125</c:v>
                </c:pt>
                <c:pt idx="1">
                  <c:v>130</c:v>
                </c:pt>
                <c:pt idx="2">
                  <c:v>135</c:v>
                </c:pt>
                <c:pt idx="3">
                  <c:v>140</c:v>
                </c:pt>
                <c:pt idx="4">
                  <c:v>145</c:v>
                </c:pt>
              </c:numCache>
            </c:numRef>
          </c:xVal>
          <c:yVal>
            <c:numRef>
              <c:f>Sheet2!$G$2:$G$6</c:f>
              <c:numCache>
                <c:formatCode>General</c:formatCode>
                <c:ptCount val="5"/>
                <c:pt idx="0">
                  <c:v>37.700000000000003</c:v>
                </c:pt>
                <c:pt idx="1">
                  <c:v>38.450000000000003</c:v>
                </c:pt>
                <c:pt idx="2">
                  <c:v>39.1</c:v>
                </c:pt>
                <c:pt idx="3">
                  <c:v>39.799999999999997</c:v>
                </c:pt>
                <c:pt idx="4">
                  <c:v>40.6</c:v>
                </c:pt>
              </c:numCache>
            </c:numRef>
          </c:yVal>
          <c:smooth val="0"/>
          <c:extLst>
            <c:ext xmlns:c16="http://schemas.microsoft.com/office/drawing/2014/chart" uri="{C3380CC4-5D6E-409C-BE32-E72D297353CC}">
              <c16:uniqueId val="{00000000-736B-419B-A451-3830E4593496}"/>
            </c:ext>
          </c:extLst>
        </c:ser>
        <c:dLbls>
          <c:showLegendKey val="0"/>
          <c:showVal val="0"/>
          <c:showCatName val="0"/>
          <c:showSerName val="0"/>
          <c:showPercent val="0"/>
          <c:showBubbleSize val="0"/>
        </c:dLbls>
        <c:axId val="964734576"/>
        <c:axId val="964714608"/>
      </c:scatterChart>
      <c:valAx>
        <c:axId val="964734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a:t>რეზინის სიხისტე</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964714608"/>
        <c:crosses val="autoZero"/>
        <c:crossBetween val="midCat"/>
      </c:valAx>
      <c:valAx>
        <c:axId val="964714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a:t>საწყისი სიჩქარე(მ/წმ)</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9647345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Sheet2!$B$12:$B$17</c:f>
              <c:numCache>
                <c:formatCode>General</c:formatCode>
                <c:ptCount val="6"/>
                <c:pt idx="0">
                  <c:v>0.06</c:v>
                </c:pt>
                <c:pt idx="1">
                  <c:v>0.08</c:v>
                </c:pt>
                <c:pt idx="2">
                  <c:v>0.1</c:v>
                </c:pt>
                <c:pt idx="3">
                  <c:v>0.12</c:v>
                </c:pt>
                <c:pt idx="4">
                  <c:v>0.14000000000000001</c:v>
                </c:pt>
                <c:pt idx="5">
                  <c:v>0.16</c:v>
                </c:pt>
              </c:numCache>
            </c:numRef>
          </c:xVal>
          <c:yVal>
            <c:numRef>
              <c:f>Sheet2!$C$12:$C$17</c:f>
              <c:numCache>
                <c:formatCode>General</c:formatCode>
                <c:ptCount val="6"/>
                <c:pt idx="0">
                  <c:v>37.700000000000003</c:v>
                </c:pt>
                <c:pt idx="1">
                  <c:v>44.7</c:v>
                </c:pt>
                <c:pt idx="2">
                  <c:v>50.8</c:v>
                </c:pt>
                <c:pt idx="3">
                  <c:v>56.3</c:v>
                </c:pt>
                <c:pt idx="4">
                  <c:v>61.3</c:v>
                </c:pt>
                <c:pt idx="5">
                  <c:v>66</c:v>
                </c:pt>
              </c:numCache>
            </c:numRef>
          </c:yVal>
          <c:smooth val="0"/>
          <c:extLst>
            <c:ext xmlns:c16="http://schemas.microsoft.com/office/drawing/2014/chart" uri="{C3380CC4-5D6E-409C-BE32-E72D297353CC}">
              <c16:uniqueId val="{00000000-4074-4889-96F4-9F6D6394A00B}"/>
            </c:ext>
          </c:extLst>
        </c:ser>
        <c:dLbls>
          <c:showLegendKey val="0"/>
          <c:showVal val="0"/>
          <c:showCatName val="0"/>
          <c:showSerName val="0"/>
          <c:showPercent val="0"/>
          <c:showBubbleSize val="0"/>
        </c:dLbls>
        <c:axId val="895837920"/>
        <c:axId val="895835424"/>
      </c:scatterChart>
      <c:valAx>
        <c:axId val="8958379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რეზინის სიგრძე (მ)</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95835424"/>
        <c:crosses val="autoZero"/>
        <c:crossBetween val="midCat"/>
      </c:valAx>
      <c:valAx>
        <c:axId val="895835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ka-GE" dirty="0"/>
                  <a:t>საწყისი</a:t>
                </a:r>
                <a:r>
                  <a:rPr lang="ka-GE" baseline="0" dirty="0"/>
                  <a:t> სიჩქარე (მ/წმ)</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8958379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Damaged Rubber Band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Sheet1!$P$101:$P$115</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Sheet1!$Q$101:$Q$115</c:f>
              <c:numCache>
                <c:formatCode>General</c:formatCode>
                <c:ptCount val="15"/>
                <c:pt idx="0">
                  <c:v>7.5</c:v>
                </c:pt>
                <c:pt idx="1">
                  <c:v>7.6</c:v>
                </c:pt>
                <c:pt idx="2">
                  <c:v>7.4</c:v>
                </c:pt>
                <c:pt idx="3">
                  <c:v>7.2</c:v>
                </c:pt>
                <c:pt idx="4">
                  <c:v>6.7</c:v>
                </c:pt>
                <c:pt idx="5">
                  <c:v>6.5</c:v>
                </c:pt>
                <c:pt idx="6">
                  <c:v>6.2</c:v>
                </c:pt>
                <c:pt idx="7">
                  <c:v>6.1</c:v>
                </c:pt>
                <c:pt idx="8">
                  <c:v>5.9</c:v>
                </c:pt>
                <c:pt idx="9">
                  <c:v>5.8</c:v>
                </c:pt>
                <c:pt idx="10">
                  <c:v>5.7</c:v>
                </c:pt>
                <c:pt idx="11">
                  <c:v>5.7</c:v>
                </c:pt>
                <c:pt idx="12">
                  <c:v>5.5</c:v>
                </c:pt>
                <c:pt idx="13">
                  <c:v>5.45</c:v>
                </c:pt>
                <c:pt idx="14">
                  <c:v>5.4</c:v>
                </c:pt>
              </c:numCache>
            </c:numRef>
          </c:yVal>
          <c:smooth val="0"/>
          <c:extLst>
            <c:ext xmlns:c16="http://schemas.microsoft.com/office/drawing/2014/chart" uri="{C3380CC4-5D6E-409C-BE32-E72D297353CC}">
              <c16:uniqueId val="{00000000-D607-47F1-908F-73A4BABC3FE4}"/>
            </c:ext>
          </c:extLst>
        </c:ser>
        <c:dLbls>
          <c:showLegendKey val="0"/>
          <c:showVal val="0"/>
          <c:showCatName val="0"/>
          <c:showSerName val="0"/>
          <c:showPercent val="0"/>
          <c:showBubbleSize val="0"/>
        </c:dLbls>
        <c:axId val="462775472"/>
        <c:axId val="462779216"/>
      </c:scatterChart>
      <c:valAx>
        <c:axId val="462775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Number of uses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62779216"/>
        <c:crosses val="autoZero"/>
        <c:crossBetween val="midCat"/>
      </c:valAx>
      <c:valAx>
        <c:axId val="4627792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62775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3</a:t>
            </a:r>
            <a:r>
              <a:rPr lang="en-US" baseline="0"/>
              <a:t> cm</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Sheet1!$T$4:$T$10</c:f>
                <c:numCache>
                  <c:formatCode>General</c:formatCode>
                  <c:ptCount val="7"/>
                  <c:pt idx="0">
                    <c:v>0.5</c:v>
                  </c:pt>
                  <c:pt idx="1">
                    <c:v>0.74</c:v>
                  </c:pt>
                  <c:pt idx="2">
                    <c:v>0.4</c:v>
                  </c:pt>
                  <c:pt idx="3">
                    <c:v>0.6</c:v>
                  </c:pt>
                  <c:pt idx="4">
                    <c:v>0.84</c:v>
                  </c:pt>
                  <c:pt idx="5">
                    <c:v>0.6</c:v>
                  </c:pt>
                  <c:pt idx="6">
                    <c:v>0.8</c:v>
                  </c:pt>
                </c:numCache>
              </c:numRef>
            </c:plus>
            <c:minus>
              <c:numRef>
                <c:f>Sheet1!$T$4:$T$10</c:f>
                <c:numCache>
                  <c:formatCode>General</c:formatCode>
                  <c:ptCount val="7"/>
                  <c:pt idx="0">
                    <c:v>0.5</c:v>
                  </c:pt>
                  <c:pt idx="1">
                    <c:v>0.74</c:v>
                  </c:pt>
                  <c:pt idx="2">
                    <c:v>0.4</c:v>
                  </c:pt>
                  <c:pt idx="3">
                    <c:v>0.6</c:v>
                  </c:pt>
                  <c:pt idx="4">
                    <c:v>0.84</c:v>
                  </c:pt>
                  <c:pt idx="5">
                    <c:v>0.6</c:v>
                  </c:pt>
                  <c:pt idx="6">
                    <c:v>0.8</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Sheet1!$U$4:$U$10</c:f>
                <c:numCache>
                  <c:formatCode>General</c:formatCode>
                  <c:ptCount val="7"/>
                  <c:pt idx="0">
                    <c:v>1.5E-3</c:v>
                  </c:pt>
                  <c:pt idx="1">
                    <c:v>1.5E-3</c:v>
                  </c:pt>
                  <c:pt idx="2">
                    <c:v>1.5E-3</c:v>
                  </c:pt>
                  <c:pt idx="3">
                    <c:v>1.5E-3</c:v>
                  </c:pt>
                  <c:pt idx="4">
                    <c:v>1.5E-3</c:v>
                  </c:pt>
                  <c:pt idx="5">
                    <c:v>1.5E-3</c:v>
                  </c:pt>
                  <c:pt idx="6">
                    <c:v>1.5E-3</c:v>
                  </c:pt>
                </c:numCache>
              </c:numRef>
            </c:plus>
            <c:minus>
              <c:numRef>
                <c:f>Sheet1!$U$4:$U$10</c:f>
                <c:numCache>
                  <c:formatCode>General</c:formatCode>
                  <c:ptCount val="7"/>
                  <c:pt idx="0">
                    <c:v>1.5E-3</c:v>
                  </c:pt>
                  <c:pt idx="1">
                    <c:v>1.5E-3</c:v>
                  </c:pt>
                  <c:pt idx="2">
                    <c:v>1.5E-3</c:v>
                  </c:pt>
                  <c:pt idx="3">
                    <c:v>1.5E-3</c:v>
                  </c:pt>
                  <c:pt idx="4">
                    <c:v>1.5E-3</c:v>
                  </c:pt>
                  <c:pt idx="5">
                    <c:v>1.5E-3</c:v>
                  </c:pt>
                  <c:pt idx="6">
                    <c:v>1.5E-3</c:v>
                  </c:pt>
                </c:numCache>
              </c:numRef>
            </c:minus>
            <c:spPr>
              <a:noFill/>
              <a:ln w="9525" cap="flat" cmpd="sng" algn="ctr">
                <a:solidFill>
                  <a:schemeClr val="tx1">
                    <a:lumMod val="65000"/>
                    <a:lumOff val="35000"/>
                  </a:schemeClr>
                </a:solidFill>
                <a:round/>
              </a:ln>
              <a:effectLst/>
            </c:spPr>
          </c:errBars>
          <c:xVal>
            <c:numRef>
              <c:f>Sheet1!$R$4:$R$10</c:f>
              <c:numCache>
                <c:formatCode>General</c:formatCode>
                <c:ptCount val="7"/>
                <c:pt idx="0">
                  <c:v>2.5000000000000001E-2</c:v>
                </c:pt>
                <c:pt idx="1">
                  <c:v>0.03</c:v>
                </c:pt>
                <c:pt idx="2" formatCode="0.00E+00">
                  <c:v>3.5000000000000003E-2</c:v>
                </c:pt>
                <c:pt idx="3" formatCode="0.00E+00">
                  <c:v>0.04</c:v>
                </c:pt>
                <c:pt idx="4" formatCode="0.00E+00">
                  <c:v>4.4999999999999998E-2</c:v>
                </c:pt>
                <c:pt idx="5" formatCode="0.00E+00">
                  <c:v>0.05</c:v>
                </c:pt>
                <c:pt idx="6" formatCode="0.00E+00">
                  <c:v>5.5E-2</c:v>
                </c:pt>
              </c:numCache>
            </c:numRef>
          </c:xVal>
          <c:yVal>
            <c:numRef>
              <c:f>Sheet1!$S$4:$S$10</c:f>
              <c:numCache>
                <c:formatCode>General</c:formatCode>
                <c:ptCount val="7"/>
                <c:pt idx="0">
                  <c:v>2.92</c:v>
                </c:pt>
                <c:pt idx="1">
                  <c:v>4.2</c:v>
                </c:pt>
                <c:pt idx="2">
                  <c:v>6.28</c:v>
                </c:pt>
                <c:pt idx="3">
                  <c:v>7.1</c:v>
                </c:pt>
                <c:pt idx="4">
                  <c:v>8.2100000000000009</c:v>
                </c:pt>
                <c:pt idx="5">
                  <c:v>10.199999999999999</c:v>
                </c:pt>
                <c:pt idx="6">
                  <c:v>11.6</c:v>
                </c:pt>
              </c:numCache>
            </c:numRef>
          </c:yVal>
          <c:smooth val="0"/>
          <c:extLst>
            <c:ext xmlns:c16="http://schemas.microsoft.com/office/drawing/2014/chart" uri="{C3380CC4-5D6E-409C-BE32-E72D297353CC}">
              <c16:uniqueId val="{00000000-5050-41FB-9DCC-887D53A9E80B}"/>
            </c:ext>
          </c:extLst>
        </c:ser>
        <c:dLbls>
          <c:showLegendKey val="0"/>
          <c:showVal val="0"/>
          <c:showCatName val="0"/>
          <c:showSerName val="0"/>
          <c:showPercent val="0"/>
          <c:showBubbleSize val="0"/>
        </c:dLbls>
        <c:axId val="559449376"/>
        <c:axId val="559455200"/>
      </c:scatterChart>
      <c:valAx>
        <c:axId val="559449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delta X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9455200"/>
        <c:crosses val="autoZero"/>
        <c:crossBetween val="midCat"/>
      </c:valAx>
      <c:valAx>
        <c:axId val="559455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94493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4 cm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Sheet1!$T$20:$T$26</c:f>
                <c:numCache>
                  <c:formatCode>General</c:formatCode>
                  <c:ptCount val="7"/>
                  <c:pt idx="0">
                    <c:v>0.6</c:v>
                  </c:pt>
                  <c:pt idx="1">
                    <c:v>0.65</c:v>
                  </c:pt>
                  <c:pt idx="2">
                    <c:v>0.41</c:v>
                  </c:pt>
                  <c:pt idx="3">
                    <c:v>0.62</c:v>
                  </c:pt>
                  <c:pt idx="4">
                    <c:v>0.8</c:v>
                  </c:pt>
                  <c:pt idx="5">
                    <c:v>0.59</c:v>
                  </c:pt>
                  <c:pt idx="6">
                    <c:v>0.7</c:v>
                  </c:pt>
                </c:numCache>
              </c:numRef>
            </c:plus>
            <c:minus>
              <c:numRef>
                <c:f>Sheet1!$T$20:$T$26</c:f>
                <c:numCache>
                  <c:formatCode>General</c:formatCode>
                  <c:ptCount val="7"/>
                  <c:pt idx="0">
                    <c:v>0.6</c:v>
                  </c:pt>
                  <c:pt idx="1">
                    <c:v>0.65</c:v>
                  </c:pt>
                  <c:pt idx="2">
                    <c:v>0.41</c:v>
                  </c:pt>
                  <c:pt idx="3">
                    <c:v>0.62</c:v>
                  </c:pt>
                  <c:pt idx="4">
                    <c:v>0.8</c:v>
                  </c:pt>
                  <c:pt idx="5">
                    <c:v>0.59</c:v>
                  </c:pt>
                  <c:pt idx="6">
                    <c:v>0.7</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Sheet1!$U$20:$U$26</c:f>
                <c:numCache>
                  <c:formatCode>General</c:formatCode>
                  <c:ptCount val="7"/>
                  <c:pt idx="0">
                    <c:v>1.5E-3</c:v>
                  </c:pt>
                  <c:pt idx="1">
                    <c:v>1.5E-3</c:v>
                  </c:pt>
                  <c:pt idx="2">
                    <c:v>1.5E-3</c:v>
                  </c:pt>
                  <c:pt idx="3">
                    <c:v>1.5E-3</c:v>
                  </c:pt>
                  <c:pt idx="4">
                    <c:v>1.5E-3</c:v>
                  </c:pt>
                  <c:pt idx="5">
                    <c:v>1.5E-3</c:v>
                  </c:pt>
                  <c:pt idx="6">
                    <c:v>1.5E-3</c:v>
                  </c:pt>
                </c:numCache>
              </c:numRef>
            </c:plus>
            <c:minus>
              <c:numRef>
                <c:f>Sheet1!$U$20:$U$26</c:f>
                <c:numCache>
                  <c:formatCode>General</c:formatCode>
                  <c:ptCount val="7"/>
                  <c:pt idx="0">
                    <c:v>1.5E-3</c:v>
                  </c:pt>
                  <c:pt idx="1">
                    <c:v>1.5E-3</c:v>
                  </c:pt>
                  <c:pt idx="2">
                    <c:v>1.5E-3</c:v>
                  </c:pt>
                  <c:pt idx="3">
                    <c:v>1.5E-3</c:v>
                  </c:pt>
                  <c:pt idx="4">
                    <c:v>1.5E-3</c:v>
                  </c:pt>
                  <c:pt idx="5">
                    <c:v>1.5E-3</c:v>
                  </c:pt>
                  <c:pt idx="6">
                    <c:v>1.5E-3</c:v>
                  </c:pt>
                </c:numCache>
              </c:numRef>
            </c:minus>
            <c:spPr>
              <a:noFill/>
              <a:ln w="9525" cap="flat" cmpd="sng" algn="ctr">
                <a:solidFill>
                  <a:schemeClr val="tx1">
                    <a:lumMod val="65000"/>
                    <a:lumOff val="35000"/>
                  </a:schemeClr>
                </a:solidFill>
                <a:round/>
              </a:ln>
              <a:effectLst/>
            </c:spPr>
          </c:errBars>
          <c:xVal>
            <c:numRef>
              <c:f>Sheet1!$R$20:$R$26</c:f>
              <c:numCache>
                <c:formatCode>General</c:formatCode>
                <c:ptCount val="7"/>
                <c:pt idx="0">
                  <c:v>2.5000000000000001E-2</c:v>
                </c:pt>
                <c:pt idx="1">
                  <c:v>0.03</c:v>
                </c:pt>
                <c:pt idx="2" formatCode="0.00E+00">
                  <c:v>3.5000000000000003E-2</c:v>
                </c:pt>
                <c:pt idx="3" formatCode="0.00E+00">
                  <c:v>0.04</c:v>
                </c:pt>
                <c:pt idx="4" formatCode="0.00E+00">
                  <c:v>4.4999999999999998E-2</c:v>
                </c:pt>
                <c:pt idx="5" formatCode="0.00E+00">
                  <c:v>0.05</c:v>
                </c:pt>
                <c:pt idx="6" formatCode="0.00E+00">
                  <c:v>5.5E-2</c:v>
                </c:pt>
              </c:numCache>
            </c:numRef>
          </c:xVal>
          <c:yVal>
            <c:numRef>
              <c:f>Sheet1!$S$20:$S$26</c:f>
              <c:numCache>
                <c:formatCode>General</c:formatCode>
                <c:ptCount val="7"/>
                <c:pt idx="0">
                  <c:v>4.4800000000000004</c:v>
                </c:pt>
                <c:pt idx="1">
                  <c:v>5.0999999999999996</c:v>
                </c:pt>
                <c:pt idx="2">
                  <c:v>5.75</c:v>
                </c:pt>
                <c:pt idx="3">
                  <c:v>6.9</c:v>
                </c:pt>
                <c:pt idx="4" formatCode="0.00E+00">
                  <c:v>8.3800000000000008</c:v>
                </c:pt>
                <c:pt idx="5" formatCode="0.00E+00">
                  <c:v>9.1</c:v>
                </c:pt>
                <c:pt idx="6" formatCode="0.00E+00">
                  <c:v>10.6</c:v>
                </c:pt>
              </c:numCache>
            </c:numRef>
          </c:yVal>
          <c:smooth val="0"/>
          <c:extLst>
            <c:ext xmlns:c16="http://schemas.microsoft.com/office/drawing/2014/chart" uri="{C3380CC4-5D6E-409C-BE32-E72D297353CC}">
              <c16:uniqueId val="{00000000-0497-45FC-A664-7BC316F92E13}"/>
            </c:ext>
          </c:extLst>
        </c:ser>
        <c:dLbls>
          <c:showLegendKey val="0"/>
          <c:showVal val="0"/>
          <c:showCatName val="0"/>
          <c:showSerName val="0"/>
          <c:showPercent val="0"/>
          <c:showBubbleSize val="0"/>
        </c:dLbls>
        <c:axId val="546309808"/>
        <c:axId val="546301904"/>
      </c:scatterChart>
      <c:valAx>
        <c:axId val="5463098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delta X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301904"/>
        <c:crosses val="autoZero"/>
        <c:crossBetween val="midCat"/>
      </c:valAx>
      <c:valAx>
        <c:axId val="546301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3098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5 cm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Sheet1!$T$40:$T$46</c:f>
                <c:numCache>
                  <c:formatCode>General</c:formatCode>
                  <c:ptCount val="7"/>
                  <c:pt idx="0">
                    <c:v>0.45</c:v>
                  </c:pt>
                  <c:pt idx="1">
                    <c:v>0.65</c:v>
                  </c:pt>
                  <c:pt idx="2">
                    <c:v>0.49</c:v>
                  </c:pt>
                  <c:pt idx="3">
                    <c:v>0.84</c:v>
                  </c:pt>
                  <c:pt idx="4">
                    <c:v>0.75</c:v>
                  </c:pt>
                  <c:pt idx="5">
                    <c:v>0.62</c:v>
                  </c:pt>
                  <c:pt idx="6">
                    <c:v>0.5</c:v>
                  </c:pt>
                </c:numCache>
              </c:numRef>
            </c:plus>
            <c:minus>
              <c:numRef>
                <c:f>Sheet1!$T$40:$T$46</c:f>
                <c:numCache>
                  <c:formatCode>General</c:formatCode>
                  <c:ptCount val="7"/>
                  <c:pt idx="0">
                    <c:v>0.45</c:v>
                  </c:pt>
                  <c:pt idx="1">
                    <c:v>0.65</c:v>
                  </c:pt>
                  <c:pt idx="2">
                    <c:v>0.49</c:v>
                  </c:pt>
                  <c:pt idx="3">
                    <c:v>0.84</c:v>
                  </c:pt>
                  <c:pt idx="4">
                    <c:v>0.75</c:v>
                  </c:pt>
                  <c:pt idx="5">
                    <c:v>0.62</c:v>
                  </c:pt>
                  <c:pt idx="6">
                    <c:v>0.5</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Sheet1!$U$40:$U$46</c:f>
                <c:numCache>
                  <c:formatCode>General</c:formatCode>
                  <c:ptCount val="7"/>
                  <c:pt idx="0">
                    <c:v>1.5E-3</c:v>
                  </c:pt>
                  <c:pt idx="1">
                    <c:v>1.5E-3</c:v>
                  </c:pt>
                  <c:pt idx="2">
                    <c:v>1.5E-3</c:v>
                  </c:pt>
                  <c:pt idx="3">
                    <c:v>1.5E-3</c:v>
                  </c:pt>
                  <c:pt idx="4">
                    <c:v>1.5E-3</c:v>
                  </c:pt>
                  <c:pt idx="5">
                    <c:v>1.5E-3</c:v>
                  </c:pt>
                  <c:pt idx="6">
                    <c:v>1.5E-3</c:v>
                  </c:pt>
                </c:numCache>
              </c:numRef>
            </c:plus>
            <c:minus>
              <c:numRef>
                <c:f>Sheet1!$U$40:$U$46</c:f>
                <c:numCache>
                  <c:formatCode>General</c:formatCode>
                  <c:ptCount val="7"/>
                  <c:pt idx="0">
                    <c:v>1.5E-3</c:v>
                  </c:pt>
                  <c:pt idx="1">
                    <c:v>1.5E-3</c:v>
                  </c:pt>
                  <c:pt idx="2">
                    <c:v>1.5E-3</c:v>
                  </c:pt>
                  <c:pt idx="3">
                    <c:v>1.5E-3</c:v>
                  </c:pt>
                  <c:pt idx="4">
                    <c:v>1.5E-3</c:v>
                  </c:pt>
                  <c:pt idx="5">
                    <c:v>1.5E-3</c:v>
                  </c:pt>
                  <c:pt idx="6">
                    <c:v>1.5E-3</c:v>
                  </c:pt>
                </c:numCache>
              </c:numRef>
            </c:minus>
            <c:spPr>
              <a:noFill/>
              <a:ln w="9525" cap="flat" cmpd="sng" algn="ctr">
                <a:solidFill>
                  <a:schemeClr val="tx1">
                    <a:lumMod val="65000"/>
                    <a:lumOff val="35000"/>
                  </a:schemeClr>
                </a:solidFill>
                <a:round/>
              </a:ln>
              <a:effectLst/>
            </c:spPr>
          </c:errBars>
          <c:xVal>
            <c:numRef>
              <c:f>Sheet1!$R$40:$R$46</c:f>
              <c:numCache>
                <c:formatCode>General</c:formatCode>
                <c:ptCount val="7"/>
                <c:pt idx="0">
                  <c:v>2.5000000000000001E-2</c:v>
                </c:pt>
                <c:pt idx="1">
                  <c:v>0.03</c:v>
                </c:pt>
                <c:pt idx="2" formatCode="0.00E+00">
                  <c:v>3.5000000000000003E-2</c:v>
                </c:pt>
                <c:pt idx="3" formatCode="0.00E+00">
                  <c:v>0.04</c:v>
                </c:pt>
                <c:pt idx="4" formatCode="0.00E+00">
                  <c:v>4.4999999999999998E-2</c:v>
                </c:pt>
                <c:pt idx="5" formatCode="0.00E+00">
                  <c:v>0.05</c:v>
                </c:pt>
                <c:pt idx="6" formatCode="0.00E+00">
                  <c:v>5.5E-2</c:v>
                </c:pt>
              </c:numCache>
            </c:numRef>
          </c:xVal>
          <c:yVal>
            <c:numRef>
              <c:f>Sheet1!$S$40:$S$46</c:f>
              <c:numCache>
                <c:formatCode>General</c:formatCode>
                <c:ptCount val="7"/>
                <c:pt idx="0">
                  <c:v>5.87</c:v>
                </c:pt>
                <c:pt idx="1">
                  <c:v>6.5</c:v>
                </c:pt>
                <c:pt idx="2">
                  <c:v>8.9</c:v>
                </c:pt>
                <c:pt idx="3">
                  <c:v>10.1</c:v>
                </c:pt>
                <c:pt idx="4" formatCode="0.00E+00">
                  <c:v>11.5</c:v>
                </c:pt>
                <c:pt idx="5" formatCode="0.00E+00">
                  <c:v>12.9</c:v>
                </c:pt>
                <c:pt idx="6" formatCode="0.00E+00">
                  <c:v>13.2</c:v>
                </c:pt>
              </c:numCache>
            </c:numRef>
          </c:yVal>
          <c:smooth val="0"/>
          <c:extLst>
            <c:ext xmlns:c16="http://schemas.microsoft.com/office/drawing/2014/chart" uri="{C3380CC4-5D6E-409C-BE32-E72D297353CC}">
              <c16:uniqueId val="{00000000-3B3F-46C8-AA4A-CE734B20BB3E}"/>
            </c:ext>
          </c:extLst>
        </c:ser>
        <c:dLbls>
          <c:showLegendKey val="0"/>
          <c:showVal val="0"/>
          <c:showCatName val="0"/>
          <c:showSerName val="0"/>
          <c:showPercent val="0"/>
          <c:showBubbleSize val="0"/>
        </c:dLbls>
        <c:axId val="460427584"/>
        <c:axId val="498573904"/>
      </c:scatterChart>
      <c:valAx>
        <c:axId val="4604275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delta X</a:t>
                </a:r>
                <a:r>
                  <a:rPr lang="en-US" baseline="0"/>
                  <a:t> (m)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8573904"/>
        <c:crosses val="autoZero"/>
        <c:crossBetween val="midCat"/>
      </c:valAx>
      <c:valAx>
        <c:axId val="49857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4275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 cm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Sheet1!$C$57:$C$63</c:f>
                <c:numCache>
                  <c:formatCode>General</c:formatCode>
                  <c:ptCount val="7"/>
                  <c:pt idx="0">
                    <c:v>0.45</c:v>
                  </c:pt>
                  <c:pt idx="1">
                    <c:v>0.65</c:v>
                  </c:pt>
                  <c:pt idx="2">
                    <c:v>0.49</c:v>
                  </c:pt>
                  <c:pt idx="3">
                    <c:v>0.84</c:v>
                  </c:pt>
                  <c:pt idx="4">
                    <c:v>0.75</c:v>
                  </c:pt>
                  <c:pt idx="5">
                    <c:v>0.62</c:v>
                  </c:pt>
                  <c:pt idx="6">
                    <c:v>0.5</c:v>
                  </c:pt>
                </c:numCache>
              </c:numRef>
            </c:plus>
            <c:minus>
              <c:numRef>
                <c:f>Sheet1!$C$57:$C$63</c:f>
                <c:numCache>
                  <c:formatCode>General</c:formatCode>
                  <c:ptCount val="7"/>
                  <c:pt idx="0">
                    <c:v>0.45</c:v>
                  </c:pt>
                  <c:pt idx="1">
                    <c:v>0.65</c:v>
                  </c:pt>
                  <c:pt idx="2">
                    <c:v>0.49</c:v>
                  </c:pt>
                  <c:pt idx="3">
                    <c:v>0.84</c:v>
                  </c:pt>
                  <c:pt idx="4">
                    <c:v>0.75</c:v>
                  </c:pt>
                  <c:pt idx="5">
                    <c:v>0.62</c:v>
                  </c:pt>
                  <c:pt idx="6">
                    <c:v>0.5</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Sheet1!$D$57:$D$63</c:f>
                <c:numCache>
                  <c:formatCode>General</c:formatCode>
                  <c:ptCount val="7"/>
                  <c:pt idx="0">
                    <c:v>1.5E-3</c:v>
                  </c:pt>
                  <c:pt idx="1">
                    <c:v>1.5E-3</c:v>
                  </c:pt>
                  <c:pt idx="2">
                    <c:v>1.5E-3</c:v>
                  </c:pt>
                  <c:pt idx="3">
                    <c:v>1.5E-3</c:v>
                  </c:pt>
                  <c:pt idx="4">
                    <c:v>1.5E-3</c:v>
                  </c:pt>
                  <c:pt idx="5">
                    <c:v>1.5E-3</c:v>
                  </c:pt>
                  <c:pt idx="6">
                    <c:v>1.5E-3</c:v>
                  </c:pt>
                </c:numCache>
              </c:numRef>
            </c:plus>
            <c:minus>
              <c:numRef>
                <c:f>Sheet1!$D$57:$D$63</c:f>
                <c:numCache>
                  <c:formatCode>General</c:formatCode>
                  <c:ptCount val="7"/>
                  <c:pt idx="0">
                    <c:v>1.5E-3</c:v>
                  </c:pt>
                  <c:pt idx="1">
                    <c:v>1.5E-3</c:v>
                  </c:pt>
                  <c:pt idx="2">
                    <c:v>1.5E-3</c:v>
                  </c:pt>
                  <c:pt idx="3">
                    <c:v>1.5E-3</c:v>
                  </c:pt>
                  <c:pt idx="4">
                    <c:v>1.5E-3</c:v>
                  </c:pt>
                  <c:pt idx="5">
                    <c:v>1.5E-3</c:v>
                  </c:pt>
                  <c:pt idx="6">
                    <c:v>1.5E-3</c:v>
                  </c:pt>
                </c:numCache>
              </c:numRef>
            </c:minus>
            <c:spPr>
              <a:noFill/>
              <a:ln w="9525" cap="flat" cmpd="sng" algn="ctr">
                <a:solidFill>
                  <a:schemeClr val="tx1">
                    <a:lumMod val="65000"/>
                    <a:lumOff val="35000"/>
                  </a:schemeClr>
                </a:solidFill>
                <a:round/>
              </a:ln>
              <a:effectLst/>
            </c:spPr>
          </c:errBars>
          <c:xVal>
            <c:numRef>
              <c:f>Sheet1!$A$57:$A$64</c:f>
              <c:numCache>
                <c:formatCode>General</c:formatCode>
                <c:ptCount val="8"/>
                <c:pt idx="0">
                  <c:v>2.5000000000000001E-2</c:v>
                </c:pt>
                <c:pt idx="1">
                  <c:v>0.03</c:v>
                </c:pt>
                <c:pt idx="2" formatCode="0.00E+00">
                  <c:v>3.5000000000000003E-2</c:v>
                </c:pt>
                <c:pt idx="3" formatCode="0.00E+00">
                  <c:v>0.04</c:v>
                </c:pt>
                <c:pt idx="4" formatCode="0.00E+00">
                  <c:v>4.4999999999999998E-2</c:v>
                </c:pt>
                <c:pt idx="5" formatCode="0.00E+00">
                  <c:v>0.05</c:v>
                </c:pt>
                <c:pt idx="6" formatCode="0.00E+00">
                  <c:v>5.5E-2</c:v>
                </c:pt>
              </c:numCache>
            </c:numRef>
          </c:xVal>
          <c:yVal>
            <c:numRef>
              <c:f>Sheet1!$B$57:$B$64</c:f>
              <c:numCache>
                <c:formatCode>General</c:formatCode>
                <c:ptCount val="8"/>
                <c:pt idx="0">
                  <c:v>1.5</c:v>
                </c:pt>
                <c:pt idx="1">
                  <c:v>2.8</c:v>
                </c:pt>
                <c:pt idx="2">
                  <c:v>4.2</c:v>
                </c:pt>
                <c:pt idx="3">
                  <c:v>6.2</c:v>
                </c:pt>
                <c:pt idx="4" formatCode="0.00E+00">
                  <c:v>7.5</c:v>
                </c:pt>
                <c:pt idx="5" formatCode="0.00E+00">
                  <c:v>8.6</c:v>
                </c:pt>
                <c:pt idx="6" formatCode="0.00E+00">
                  <c:v>9.5</c:v>
                </c:pt>
                <c:pt idx="7" formatCode="0.00E+00">
                  <c:v>10</c:v>
                </c:pt>
              </c:numCache>
            </c:numRef>
          </c:yVal>
          <c:smooth val="0"/>
          <c:extLst>
            <c:ext xmlns:c16="http://schemas.microsoft.com/office/drawing/2014/chart" uri="{C3380CC4-5D6E-409C-BE32-E72D297353CC}">
              <c16:uniqueId val="{00000000-7487-40A6-B05E-699678D74FAD}"/>
            </c:ext>
          </c:extLst>
        </c:ser>
        <c:dLbls>
          <c:showLegendKey val="0"/>
          <c:showVal val="0"/>
          <c:showCatName val="0"/>
          <c:showSerName val="0"/>
          <c:showPercent val="0"/>
          <c:showBubbleSize val="0"/>
        </c:dLbls>
        <c:axId val="559464768"/>
        <c:axId val="559463936"/>
      </c:scatterChart>
      <c:valAx>
        <c:axId val="5594647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delta X (m)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9463936"/>
        <c:crosses val="autoZero"/>
        <c:crossBetween val="midCat"/>
      </c:valAx>
      <c:valAx>
        <c:axId val="559463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94647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3 cm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Sheet1!$C$76:$C$79</c:f>
                <c:numCache>
                  <c:formatCode>General</c:formatCode>
                  <c:ptCount val="4"/>
                  <c:pt idx="0">
                    <c:v>0.6</c:v>
                  </c:pt>
                  <c:pt idx="1">
                    <c:v>0.74</c:v>
                  </c:pt>
                  <c:pt idx="2">
                    <c:v>0.65</c:v>
                  </c:pt>
                  <c:pt idx="3">
                    <c:v>0.65</c:v>
                  </c:pt>
                </c:numCache>
              </c:numRef>
            </c:plus>
            <c:minus>
              <c:numRef>
                <c:f>Sheet1!$C$76:$C$79</c:f>
                <c:numCache>
                  <c:formatCode>General</c:formatCode>
                  <c:ptCount val="4"/>
                  <c:pt idx="0">
                    <c:v>0.6</c:v>
                  </c:pt>
                  <c:pt idx="1">
                    <c:v>0.74</c:v>
                  </c:pt>
                  <c:pt idx="2">
                    <c:v>0.65</c:v>
                  </c:pt>
                  <c:pt idx="3">
                    <c:v>0.65</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Sheet1!$D$76:$D$79</c:f>
                <c:numCache>
                  <c:formatCode>General</c:formatCode>
                  <c:ptCount val="4"/>
                  <c:pt idx="0">
                    <c:v>1.5E-3</c:v>
                  </c:pt>
                  <c:pt idx="1">
                    <c:v>1.5E-3</c:v>
                  </c:pt>
                  <c:pt idx="2">
                    <c:v>1.5E-3</c:v>
                  </c:pt>
                  <c:pt idx="3">
                    <c:v>1.5E-3</c:v>
                  </c:pt>
                </c:numCache>
              </c:numRef>
            </c:plus>
            <c:minus>
              <c:numRef>
                <c:f>Sheet1!$D$76:$D$79</c:f>
                <c:numCache>
                  <c:formatCode>General</c:formatCode>
                  <c:ptCount val="4"/>
                  <c:pt idx="0">
                    <c:v>1.5E-3</c:v>
                  </c:pt>
                  <c:pt idx="1">
                    <c:v>1.5E-3</c:v>
                  </c:pt>
                  <c:pt idx="2">
                    <c:v>1.5E-3</c:v>
                  </c:pt>
                  <c:pt idx="3">
                    <c:v>1.5E-3</c:v>
                  </c:pt>
                </c:numCache>
              </c:numRef>
            </c:minus>
            <c:spPr>
              <a:noFill/>
              <a:ln w="9525" cap="flat" cmpd="sng" algn="ctr">
                <a:solidFill>
                  <a:schemeClr val="tx1">
                    <a:lumMod val="65000"/>
                    <a:lumOff val="35000"/>
                  </a:schemeClr>
                </a:solidFill>
                <a:round/>
              </a:ln>
              <a:effectLst/>
            </c:spPr>
          </c:errBars>
          <c:xVal>
            <c:numRef>
              <c:f>Sheet1!$A$76:$A$79</c:f>
              <c:numCache>
                <c:formatCode>General</c:formatCode>
                <c:ptCount val="4"/>
                <c:pt idx="0">
                  <c:v>0.02</c:v>
                </c:pt>
                <c:pt idx="1">
                  <c:v>0.03</c:v>
                </c:pt>
                <c:pt idx="2">
                  <c:v>0.04</c:v>
                </c:pt>
                <c:pt idx="3">
                  <c:v>0.05</c:v>
                </c:pt>
              </c:numCache>
            </c:numRef>
          </c:xVal>
          <c:yVal>
            <c:numRef>
              <c:f>Sheet1!$B$76:$B$79</c:f>
              <c:numCache>
                <c:formatCode>General</c:formatCode>
                <c:ptCount val="4"/>
                <c:pt idx="0">
                  <c:v>2.8</c:v>
                </c:pt>
                <c:pt idx="1">
                  <c:v>4.2</c:v>
                </c:pt>
                <c:pt idx="2">
                  <c:v>5.0999999999999996</c:v>
                </c:pt>
                <c:pt idx="3">
                  <c:v>6.5</c:v>
                </c:pt>
              </c:numCache>
            </c:numRef>
          </c:yVal>
          <c:smooth val="0"/>
          <c:extLst>
            <c:ext xmlns:c16="http://schemas.microsoft.com/office/drawing/2014/chart" uri="{C3380CC4-5D6E-409C-BE32-E72D297353CC}">
              <c16:uniqueId val="{00000000-2518-45D1-8827-51A727BB1786}"/>
            </c:ext>
          </c:extLst>
        </c:ser>
        <c:dLbls>
          <c:showLegendKey val="0"/>
          <c:showVal val="0"/>
          <c:showCatName val="0"/>
          <c:showSerName val="0"/>
          <c:showPercent val="0"/>
          <c:showBubbleSize val="0"/>
        </c:dLbls>
        <c:axId val="459032464"/>
        <c:axId val="459033712"/>
      </c:scatterChart>
      <c:valAx>
        <c:axId val="4590324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Point</a:t>
                </a:r>
                <a:r>
                  <a:rPr lang="en-GB" baseline="0"/>
                  <a:t> of the stretch(m)</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9033712"/>
        <c:crosses val="autoZero"/>
        <c:crossBetween val="midCat"/>
      </c:valAx>
      <c:valAx>
        <c:axId val="4590337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Initial</a:t>
                </a:r>
                <a:r>
                  <a:rPr lang="en-US" baseline="0"/>
                  <a:t> Velocity(m/sc)</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90324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3.5 cm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Sheet1!$G$76:$G$79</c:f>
                <c:numCache>
                  <c:formatCode>General</c:formatCode>
                  <c:ptCount val="4"/>
                  <c:pt idx="0">
                    <c:v>0.49</c:v>
                  </c:pt>
                  <c:pt idx="1">
                    <c:v>0.4</c:v>
                  </c:pt>
                  <c:pt idx="2">
                    <c:v>0.6</c:v>
                  </c:pt>
                  <c:pt idx="3">
                    <c:v>0.49</c:v>
                  </c:pt>
                </c:numCache>
              </c:numRef>
            </c:plus>
            <c:minus>
              <c:numRef>
                <c:f>Sheet1!$G$76:$G$79</c:f>
                <c:numCache>
                  <c:formatCode>General</c:formatCode>
                  <c:ptCount val="4"/>
                  <c:pt idx="0">
                    <c:v>0.49</c:v>
                  </c:pt>
                  <c:pt idx="1">
                    <c:v>0.4</c:v>
                  </c:pt>
                  <c:pt idx="2">
                    <c:v>0.6</c:v>
                  </c:pt>
                  <c:pt idx="3">
                    <c:v>0.49</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Sheet1!$H$76:$H$79</c:f>
                <c:numCache>
                  <c:formatCode>General</c:formatCode>
                  <c:ptCount val="4"/>
                  <c:pt idx="0">
                    <c:v>1.5E-3</c:v>
                  </c:pt>
                  <c:pt idx="1">
                    <c:v>1.5E-3</c:v>
                  </c:pt>
                  <c:pt idx="2">
                    <c:v>1.5E-3</c:v>
                  </c:pt>
                  <c:pt idx="3">
                    <c:v>1.5E-3</c:v>
                  </c:pt>
                </c:numCache>
              </c:numRef>
            </c:plus>
            <c:minus>
              <c:numRef>
                <c:f>Sheet1!$H$76:$H$79</c:f>
                <c:numCache>
                  <c:formatCode>General</c:formatCode>
                  <c:ptCount val="4"/>
                  <c:pt idx="0">
                    <c:v>1.5E-3</c:v>
                  </c:pt>
                  <c:pt idx="1">
                    <c:v>1.5E-3</c:v>
                  </c:pt>
                  <c:pt idx="2">
                    <c:v>1.5E-3</c:v>
                  </c:pt>
                  <c:pt idx="3">
                    <c:v>1.5E-3</c:v>
                  </c:pt>
                </c:numCache>
              </c:numRef>
            </c:minus>
            <c:spPr>
              <a:noFill/>
              <a:ln w="9525" cap="flat" cmpd="sng" algn="ctr">
                <a:solidFill>
                  <a:schemeClr val="tx1">
                    <a:lumMod val="65000"/>
                    <a:lumOff val="35000"/>
                  </a:schemeClr>
                </a:solidFill>
                <a:round/>
              </a:ln>
              <a:effectLst/>
            </c:spPr>
          </c:errBars>
          <c:xVal>
            <c:numRef>
              <c:f>Sheet1!$E$76:$E$79</c:f>
              <c:numCache>
                <c:formatCode>General</c:formatCode>
                <c:ptCount val="4"/>
                <c:pt idx="0">
                  <c:v>0.02</c:v>
                </c:pt>
                <c:pt idx="1">
                  <c:v>0.03</c:v>
                </c:pt>
                <c:pt idx="2">
                  <c:v>0.04</c:v>
                </c:pt>
                <c:pt idx="3">
                  <c:v>0.05</c:v>
                </c:pt>
              </c:numCache>
            </c:numRef>
          </c:xVal>
          <c:yVal>
            <c:numRef>
              <c:f>Sheet1!$F$76:$F$79</c:f>
              <c:numCache>
                <c:formatCode>General</c:formatCode>
                <c:ptCount val="4"/>
                <c:pt idx="0">
                  <c:v>4.2</c:v>
                </c:pt>
                <c:pt idx="1">
                  <c:v>5.75</c:v>
                </c:pt>
                <c:pt idx="2">
                  <c:v>6.8</c:v>
                </c:pt>
                <c:pt idx="3">
                  <c:v>8.9</c:v>
                </c:pt>
              </c:numCache>
            </c:numRef>
          </c:yVal>
          <c:smooth val="0"/>
          <c:extLst>
            <c:ext xmlns:c16="http://schemas.microsoft.com/office/drawing/2014/chart" uri="{C3380CC4-5D6E-409C-BE32-E72D297353CC}">
              <c16:uniqueId val="{00000000-CD61-4710-B442-13B38A4D0F5C}"/>
            </c:ext>
          </c:extLst>
        </c:ser>
        <c:dLbls>
          <c:showLegendKey val="0"/>
          <c:showVal val="0"/>
          <c:showCatName val="0"/>
          <c:showSerName val="0"/>
          <c:showPercent val="0"/>
          <c:showBubbleSize val="0"/>
        </c:dLbls>
        <c:axId val="849500448"/>
        <c:axId val="849499200"/>
      </c:scatterChart>
      <c:valAx>
        <c:axId val="84950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Point of the stretch(m)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499200"/>
        <c:crosses val="autoZero"/>
        <c:crossBetween val="midCat"/>
      </c:valAx>
      <c:valAx>
        <c:axId val="849499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Initial Velocity(m/sc)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9500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F1CBF-EF63-4ECF-A163-00240623D080}" type="datetimeFigureOut">
              <a:rPr lang="en-US" smtClean="0"/>
              <a:t>3/16/2024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065BE-A798-4750-987F-D74FA159B237}" type="slidenum">
              <a:rPr lang="en-US" smtClean="0"/>
              <a:t>‹#›</a:t>
            </a:fld>
            <a:endParaRPr lang="en-US"/>
          </a:p>
        </p:txBody>
      </p:sp>
    </p:spTree>
    <p:extLst>
      <p:ext uri="{BB962C8B-B14F-4D97-AF65-F5344CB8AC3E}">
        <p14:creationId xmlns:p14="http://schemas.microsoft.com/office/powerpoint/2010/main" val="423835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a:t>
            </a:fld>
            <a:endParaRPr lang="en-US"/>
          </a:p>
        </p:txBody>
      </p:sp>
    </p:spTree>
    <p:extLst>
      <p:ext uri="{BB962C8B-B14F-4D97-AF65-F5344CB8AC3E}">
        <p14:creationId xmlns:p14="http://schemas.microsoft.com/office/powerpoint/2010/main" val="2323993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move on to the experimental results. These graphs show the relationship of delta X to shooting initial velocity. Between these graphs I vary the distance from the head of the rubber to the grip point.</a:t>
            </a:r>
            <a:r>
              <a:rPr lang="ka-GE" dirty="0"/>
              <a:t> </a:t>
            </a:r>
            <a:r>
              <a:rPr lang="en-GB" dirty="0"/>
              <a:t>And in this case, I got the same result, that the longer we stretch, the faster it goes, because we give it a bigger initial energy.</a:t>
            </a:r>
            <a:r>
              <a:rPr lang="ka-GE" dirty="0"/>
              <a:t> </a:t>
            </a:r>
            <a:r>
              <a:rPr lang="en-GB" dirty="0"/>
              <a:t>As for the errors. I conducted each experiment 7-7 times and averaged the results. And the difference between the maximum and minimum result is the error.</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13</a:t>
            </a:fld>
            <a:endParaRPr lang="en-US"/>
          </a:p>
        </p:txBody>
      </p:sp>
    </p:spTree>
    <p:extLst>
      <p:ext uri="{BB962C8B-B14F-4D97-AF65-F5344CB8AC3E}">
        <p14:creationId xmlns:p14="http://schemas.microsoft.com/office/powerpoint/2010/main" val="3148226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case, delta x is constant on each graph and we change the grip point.</a:t>
            </a:r>
            <a:r>
              <a:rPr lang="ka-GE" dirty="0"/>
              <a:t> </a:t>
            </a:r>
            <a:r>
              <a:rPr lang="en-GB" dirty="0"/>
              <a:t>As you can see, the longer the distance from the head to the grip point, the faster the shot.</a:t>
            </a:r>
            <a:r>
              <a:rPr lang="ka-GE" dirty="0"/>
              <a:t> </a:t>
            </a:r>
            <a:r>
              <a:rPr lang="en-GB" dirty="0"/>
              <a:t>Which is caused by the fact that the farther point we stretch, the more stiffness we have, and accordingly we have more energy.</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14</a:t>
            </a:fld>
            <a:endParaRPr lang="en-US"/>
          </a:p>
        </p:txBody>
      </p:sp>
    </p:spTree>
    <p:extLst>
      <p:ext uri="{BB962C8B-B14F-4D97-AF65-F5344CB8AC3E}">
        <p14:creationId xmlns:p14="http://schemas.microsoft.com/office/powerpoint/2010/main" val="506906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 wanted to compare the initial speeds of uniformly and non-uniformly stretched rubbers.</a:t>
            </a:r>
            <a:r>
              <a:rPr lang="ka-GE" dirty="0"/>
              <a:t> </a:t>
            </a:r>
            <a:r>
              <a:rPr lang="en-GB" dirty="0"/>
              <a:t>To do this, I gave the same initial energy to both rubbers and observed the initial shooting velocity. As you can see, with their errors, their speeds almost match each other, but if we compare the experimentally measured flight distance, we will see that the non-uniformly stretched rubber flew farther.</a:t>
            </a:r>
            <a:r>
              <a:rPr lang="ka-GE" dirty="0"/>
              <a:t> </a:t>
            </a:r>
            <a:r>
              <a:rPr lang="en-GB" dirty="0"/>
              <a:t>But this difference is not very big.</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15</a:t>
            </a:fld>
            <a:endParaRPr lang="en-US"/>
          </a:p>
        </p:txBody>
      </p:sp>
    </p:spTree>
    <p:extLst>
      <p:ext uri="{BB962C8B-B14F-4D97-AF65-F5344CB8AC3E}">
        <p14:creationId xmlns:p14="http://schemas.microsoft.com/office/powerpoint/2010/main" val="347722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why I conducted a new type of experiment where I stretched only one side of the rubber and shot like that.</a:t>
            </a:r>
            <a:r>
              <a:rPr lang="ka-GE" dirty="0"/>
              <a:t> </a:t>
            </a:r>
            <a:r>
              <a:rPr lang="en-GB" dirty="0"/>
              <a:t>Even in this case, the speeds of uniform and non-uniformly stretched rubbers are still equal, although the distance of flight is much greater for non-uniformly stretched rubber.</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16</a:t>
            </a:fld>
            <a:endParaRPr lang="en-US"/>
          </a:p>
        </p:txBody>
      </p:sp>
    </p:spTree>
    <p:extLst>
      <p:ext uri="{BB962C8B-B14F-4D97-AF65-F5344CB8AC3E}">
        <p14:creationId xmlns:p14="http://schemas.microsoft.com/office/powerpoint/2010/main" val="2841972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conclusion, I would like to summarize the important parameters in this task: they are:</a:t>
            </a:r>
            <a:r>
              <a:rPr lang="ka-GE" dirty="0"/>
              <a:t> </a:t>
            </a:r>
            <a:r>
              <a:rPr lang="en-GB" dirty="0"/>
              <a:t>I showed my experiments and constructed graphs, through which we realized that non-uniform tension only changes the flight distance, not the speed, due to less air resistance.</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18</a:t>
            </a:fld>
            <a:endParaRPr lang="en-US"/>
          </a:p>
        </p:txBody>
      </p:sp>
    </p:spTree>
    <p:extLst>
      <p:ext uri="{BB962C8B-B14F-4D97-AF65-F5344CB8AC3E}">
        <p14:creationId xmlns:p14="http://schemas.microsoft.com/office/powerpoint/2010/main" val="2210088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also if we compare the two types of non-uniform tension that I used, this graph shows that the second type of tension where we only stretch the rubber from one side is more effective and flies farther.</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19</a:t>
            </a:fld>
            <a:endParaRPr lang="en-US"/>
          </a:p>
        </p:txBody>
      </p:sp>
    </p:spTree>
    <p:extLst>
      <p:ext uri="{BB962C8B-B14F-4D97-AF65-F5344CB8AC3E}">
        <p14:creationId xmlns:p14="http://schemas.microsoft.com/office/powerpoint/2010/main" val="1319253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23</a:t>
            </a:fld>
            <a:endParaRPr lang="en-US"/>
          </a:p>
        </p:txBody>
      </p:sp>
    </p:spTree>
    <p:extLst>
      <p:ext uri="{BB962C8B-B14F-4D97-AF65-F5344CB8AC3E}">
        <p14:creationId xmlns:p14="http://schemas.microsoft.com/office/powerpoint/2010/main" val="4014337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take a rubber band and stretch it to a certain delta x length, we give it some initial potential energy, and as soon as the rubber band is released, this potential energy is converted into kinetic energy and the rubber band shoots out.</a:t>
            </a:r>
            <a:r>
              <a:rPr lang="ka-GE" dirty="0"/>
              <a:t> </a:t>
            </a:r>
            <a:r>
              <a:rPr lang="en-GB" dirty="0"/>
              <a:t>During non-uniformly stretch, a certain part of the rubber acquires a greater speed than the other part, and therefore the rubber begins to rotate.</a:t>
            </a:r>
            <a:endParaRPr lang="en-US" dirty="0"/>
          </a:p>
        </p:txBody>
      </p:sp>
      <p:sp>
        <p:nvSpPr>
          <p:cNvPr id="4" name="Slide Number Placeholder 3"/>
          <p:cNvSpPr>
            <a:spLocks noGrp="1"/>
          </p:cNvSpPr>
          <p:nvPr>
            <p:ph type="sldNum" sz="quarter" idx="10"/>
          </p:nvPr>
        </p:nvSpPr>
        <p:spPr/>
        <p:txBody>
          <a:bodyPr/>
          <a:lstStyle/>
          <a:p>
            <a:fld id="{AE4DA021-7081-4339-AB88-B3516A71DA75}" type="slidenum">
              <a:rPr lang="en-US" smtClean="0"/>
              <a:t>4</a:t>
            </a:fld>
            <a:endParaRPr lang="en-US"/>
          </a:p>
        </p:txBody>
      </p:sp>
    </p:spTree>
    <p:extLst>
      <p:ext uri="{BB962C8B-B14F-4D97-AF65-F5344CB8AC3E}">
        <p14:creationId xmlns:p14="http://schemas.microsoft.com/office/powerpoint/2010/main" val="115249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understand why a spinning rubber goes farther, let's look at and compare the difference between throwing a uniformly stretched rubber and a non-uniformly stretched rubber.</a:t>
            </a:r>
            <a:r>
              <a:rPr lang="ka-GE" dirty="0"/>
              <a:t> </a:t>
            </a:r>
            <a:r>
              <a:rPr lang="en-GB" dirty="0"/>
              <a:t>The video above shows a uniformly stretched rubber being thrown, and if you look at it, it is very chaotic, because of that it have a large area of contact with the air.</a:t>
            </a:r>
            <a:r>
              <a:rPr lang="ka-GE" dirty="0"/>
              <a:t> </a:t>
            </a:r>
            <a:r>
              <a:rPr lang="en-GB" dirty="0"/>
              <a:t>However, when stretched non-</a:t>
            </a:r>
            <a:r>
              <a:rPr lang="en-GB" dirty="0" err="1"/>
              <a:t>formly</a:t>
            </a:r>
            <a:r>
              <a:rPr lang="en-GB" dirty="0"/>
              <a:t>, the rubber flies flat and spins with it, which is why it touches the air with less area and the air resistance is less. That's why spinning rubber flies farther.</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5</a:t>
            </a:fld>
            <a:endParaRPr lang="en-US"/>
          </a:p>
        </p:txBody>
      </p:sp>
    </p:spTree>
    <p:extLst>
      <p:ext uri="{BB962C8B-B14F-4D97-AF65-F5344CB8AC3E}">
        <p14:creationId xmlns:p14="http://schemas.microsoft.com/office/powerpoint/2010/main" val="249516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original setup, using a ruler to stretch the rubber and a trigger to shoot it.</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7</a:t>
            </a:fld>
            <a:endParaRPr lang="en-US"/>
          </a:p>
        </p:txBody>
      </p:sp>
    </p:spTree>
    <p:extLst>
      <p:ext uri="{BB962C8B-B14F-4D97-AF65-F5344CB8AC3E}">
        <p14:creationId xmlns:p14="http://schemas.microsoft.com/office/powerpoint/2010/main" val="960083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used the tacker to observe the experiments, from tracker I received such data as the initial speed or the shooting rubber band. </a:t>
            </a:r>
            <a:endParaRPr lang="en-US" dirty="0"/>
          </a:p>
        </p:txBody>
      </p:sp>
      <p:sp>
        <p:nvSpPr>
          <p:cNvPr id="4" name="Slide Number Placeholder 3"/>
          <p:cNvSpPr>
            <a:spLocks noGrp="1"/>
          </p:cNvSpPr>
          <p:nvPr>
            <p:ph type="sldNum" sz="quarter" idx="10"/>
          </p:nvPr>
        </p:nvSpPr>
        <p:spPr/>
        <p:txBody>
          <a:bodyPr/>
          <a:lstStyle/>
          <a:p>
            <a:fld id="{AE4DA021-7081-4339-AB88-B3516A71DA75}" type="slidenum">
              <a:rPr lang="en-US" smtClean="0"/>
              <a:t>8</a:t>
            </a:fld>
            <a:endParaRPr lang="en-US"/>
          </a:p>
        </p:txBody>
      </p:sp>
    </p:spTree>
    <p:extLst>
      <p:ext uri="{BB962C8B-B14F-4D97-AF65-F5344CB8AC3E}">
        <p14:creationId xmlns:p14="http://schemas.microsoft.com/office/powerpoint/2010/main" val="341647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experiment I did was to hold the clamp at a certain distance from the head of the rubber and pull it with a different delta X. I got such a result that the longer I stretch, the faster the rubber flies, which is logical because we give the rubber more energy.</a:t>
            </a:r>
            <a:r>
              <a:rPr lang="ka-GE" dirty="0"/>
              <a:t> </a:t>
            </a:r>
            <a:r>
              <a:rPr lang="en-GB" dirty="0"/>
              <a:t>Before looking at the other results, I thought that this setup would have some problem - the rubber could hit the ruler at the moment of the shot and lose energy due to some friction with the ruler.</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9</a:t>
            </a:fld>
            <a:endParaRPr lang="en-US"/>
          </a:p>
        </p:txBody>
      </p:sp>
    </p:spTree>
    <p:extLst>
      <p:ext uri="{BB962C8B-B14F-4D97-AF65-F5344CB8AC3E}">
        <p14:creationId xmlns:p14="http://schemas.microsoft.com/office/powerpoint/2010/main" val="1516898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Therefore, I conducted a second type of experiment where I used a thread to stretch the rubber. I made a thread on both sides of the rubber band, stretched it at different distances and cut the thread close to the head of the rubber band. In this case, nothing prevented the development of the initial speed of the rubber.</a:t>
            </a:r>
            <a:r>
              <a:rPr lang="ka-GE" dirty="0"/>
              <a:t> </a:t>
            </a:r>
            <a:r>
              <a:rPr lang="en-GB" dirty="0"/>
              <a:t>Then I wanted to compare the results of both experiments, and as you can see, they are in good agreement with each other. Therefore, I considered that the first setup worked well.</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10</a:t>
            </a:fld>
            <a:endParaRPr lang="en-US"/>
          </a:p>
        </p:txBody>
      </p:sp>
    </p:spTree>
    <p:extLst>
      <p:ext uri="{BB962C8B-B14F-4D97-AF65-F5344CB8AC3E}">
        <p14:creationId xmlns:p14="http://schemas.microsoft.com/office/powerpoint/2010/main" val="2954875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the experiments, I also calculated the stiffness of the rubber with this simple experiment. Knowing the initial length of the rubber, I hung a load of a certain mass on it and observed the change in the length of the rubber.</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11</a:t>
            </a:fld>
            <a:endParaRPr lang="en-US"/>
          </a:p>
        </p:txBody>
      </p:sp>
    </p:spTree>
    <p:extLst>
      <p:ext uri="{BB962C8B-B14F-4D97-AF65-F5344CB8AC3E}">
        <p14:creationId xmlns:p14="http://schemas.microsoft.com/office/powerpoint/2010/main" val="223132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problem I had during the experiment was damage to the same rubber when using it multiple times.</a:t>
            </a:r>
            <a:r>
              <a:rPr lang="ka-GE" dirty="0"/>
              <a:t> </a:t>
            </a:r>
            <a:r>
              <a:rPr lang="en-GB" dirty="0"/>
              <a:t>To test this, I ran the exact same experiment with the same rubber 15 times, and as you can see, the more times I used the rubber, the lower the shooting velocity. That is why I conducted each experiment with a new rubber.</a:t>
            </a:r>
            <a:endParaRPr lang="en-US" dirty="0"/>
          </a:p>
        </p:txBody>
      </p:sp>
      <p:sp>
        <p:nvSpPr>
          <p:cNvPr id="4" name="Slide Number Placeholder 3"/>
          <p:cNvSpPr>
            <a:spLocks noGrp="1"/>
          </p:cNvSpPr>
          <p:nvPr>
            <p:ph type="sldNum" sz="quarter" idx="5"/>
          </p:nvPr>
        </p:nvSpPr>
        <p:spPr/>
        <p:txBody>
          <a:bodyPr/>
          <a:lstStyle/>
          <a:p>
            <a:fld id="{D65065BE-A798-4750-987F-D74FA159B237}" type="slidenum">
              <a:rPr lang="en-US" smtClean="0"/>
              <a:t>12</a:t>
            </a:fld>
            <a:endParaRPr lang="en-US"/>
          </a:p>
        </p:txBody>
      </p:sp>
    </p:spTree>
    <p:extLst>
      <p:ext uri="{BB962C8B-B14F-4D97-AF65-F5344CB8AC3E}">
        <p14:creationId xmlns:p14="http://schemas.microsoft.com/office/powerpoint/2010/main" val="2614253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9B0A-68A3-402D-B3E1-EC5115850E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A0472-565D-4EB6-9204-1D94BD98AF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8690D-7B1F-4B64-8140-CFE2F565B124}"/>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5" name="Footer Placeholder 4">
            <a:extLst>
              <a:ext uri="{FF2B5EF4-FFF2-40B4-BE49-F238E27FC236}">
                <a16:creationId xmlns:a16="http://schemas.microsoft.com/office/drawing/2014/main" id="{E9409520-162B-4B3D-BAFE-43C21D53C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2089A-CB43-4FEA-B13E-9B8CDAC289A8}"/>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2394806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755E-03D9-44CB-B0A1-DAAF9E63E8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9BE978-9496-4752-A004-5318762687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CC941-9F4A-47B5-ACB9-4A1FB17DE418}"/>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5" name="Footer Placeholder 4">
            <a:extLst>
              <a:ext uri="{FF2B5EF4-FFF2-40B4-BE49-F238E27FC236}">
                <a16:creationId xmlns:a16="http://schemas.microsoft.com/office/drawing/2014/main" id="{E7CEAB4B-61D8-4260-84B0-652AB3669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AA59F8-7884-45E4-9F0E-6D11E79704EA}"/>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1150296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C8E41B-70ED-4CBB-964B-5414E182D0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2C0D37-002E-4EE3-BA67-73D59A2D58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9CBC6-8CAB-4FF1-AC68-4BBF1589A09D}"/>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5" name="Footer Placeholder 4">
            <a:extLst>
              <a:ext uri="{FF2B5EF4-FFF2-40B4-BE49-F238E27FC236}">
                <a16:creationId xmlns:a16="http://schemas.microsoft.com/office/drawing/2014/main" id="{054A9DE9-5D75-4BB3-9AAA-511ECF95A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A6A4A-8D5C-48E7-95E0-873713043A6C}"/>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2474971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A3BA24-7A67-4719-A253-6DD5D1182884}"/>
              </a:ext>
            </a:extLst>
          </p:cNvPr>
          <p:cNvSpPr>
            <a:spLocks noGrp="1"/>
          </p:cNvSpPr>
          <p:nvPr>
            <p:ph type="dt" sz="half" idx="10"/>
          </p:nvPr>
        </p:nvSpPr>
        <p:spPr/>
        <p:txBody>
          <a:bodyPr/>
          <a:lstStyle/>
          <a:p>
            <a:fld id="{FF2CC1B5-65FA-44C3-A97B-8A1174F9B590}" type="datetime1">
              <a:rPr lang="en-US" smtClean="0"/>
              <a:t>3/16/2024</a:t>
            </a:fld>
            <a:endParaRPr lang="en-US"/>
          </a:p>
        </p:txBody>
      </p:sp>
      <p:sp>
        <p:nvSpPr>
          <p:cNvPr id="5" name="Footer Placeholder 4">
            <a:extLst>
              <a:ext uri="{FF2B5EF4-FFF2-40B4-BE49-F238E27FC236}">
                <a16:creationId xmlns:a16="http://schemas.microsoft.com/office/drawing/2014/main" id="{0155ACF5-16B0-4258-9E6E-948A3A3E3A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C3FD4D-E81C-4B02-BF28-3D9990B6A9C5}"/>
              </a:ext>
            </a:extLst>
          </p:cNvPr>
          <p:cNvSpPr>
            <a:spLocks noGrp="1"/>
          </p:cNvSpPr>
          <p:nvPr>
            <p:ph type="sldNum" sz="quarter" idx="12"/>
          </p:nvPr>
        </p:nvSpPr>
        <p:spPr/>
        <p:txBody>
          <a:bodyPr/>
          <a:lstStyle/>
          <a:p>
            <a:fld id="{2C3BC559-FDF2-4A75-9996-6CCA2B9C9074}" type="slidenum">
              <a:rPr lang="en-US" smtClean="0"/>
              <a:t>‹#›</a:t>
            </a:fld>
            <a:endParaRPr lang="en-US"/>
          </a:p>
        </p:txBody>
      </p:sp>
      <p:sp>
        <p:nvSpPr>
          <p:cNvPr id="7" name="Rectangle 6">
            <a:extLst>
              <a:ext uri="{FF2B5EF4-FFF2-40B4-BE49-F238E27FC236}">
                <a16:creationId xmlns:a16="http://schemas.microsoft.com/office/drawing/2014/main" id="{06BC2669-BCF3-463D-B376-8C1E9529C497}"/>
              </a:ext>
            </a:extLst>
          </p:cNvPr>
          <p:cNvSpPr/>
          <p:nvPr userDrawn="1"/>
        </p:nvSpPr>
        <p:spPr>
          <a:xfrm>
            <a:off x="0" y="714371"/>
            <a:ext cx="10525126" cy="952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5686C91-9DE0-41E4-A6CD-497C07617497}"/>
              </a:ext>
            </a:extLst>
          </p:cNvPr>
          <p:cNvSpPr/>
          <p:nvPr userDrawn="1"/>
        </p:nvSpPr>
        <p:spPr>
          <a:xfrm flipV="1">
            <a:off x="0" y="6551903"/>
            <a:ext cx="12900026" cy="952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National Flag of Georgia">
            <a:extLst>
              <a:ext uri="{FF2B5EF4-FFF2-40B4-BE49-F238E27FC236}">
                <a16:creationId xmlns:a16="http://schemas.microsoft.com/office/drawing/2014/main" id="{1EFC9B51-921C-F0AB-FD60-70DC615427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370" y="351056"/>
            <a:ext cx="1370860" cy="82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5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522786-5A87-4127-9077-76915908ECEE}"/>
              </a:ext>
            </a:extLst>
          </p:cNvPr>
          <p:cNvSpPr>
            <a:spLocks noGrp="1"/>
          </p:cNvSpPr>
          <p:nvPr>
            <p:ph type="dt" sz="half" idx="10"/>
          </p:nvPr>
        </p:nvSpPr>
        <p:spPr/>
        <p:txBody>
          <a:bodyPr/>
          <a:lstStyle/>
          <a:p>
            <a:fld id="{836C42FC-B670-426C-A961-F8703DA88172}" type="datetime1">
              <a:rPr lang="en-US" smtClean="0"/>
              <a:t>3/16/2024</a:t>
            </a:fld>
            <a:endParaRPr lang="en-US"/>
          </a:p>
        </p:txBody>
      </p:sp>
      <p:sp>
        <p:nvSpPr>
          <p:cNvPr id="5" name="Footer Placeholder 4">
            <a:extLst>
              <a:ext uri="{FF2B5EF4-FFF2-40B4-BE49-F238E27FC236}">
                <a16:creationId xmlns:a16="http://schemas.microsoft.com/office/drawing/2014/main" id="{261068E6-B131-47D6-AD2E-5763C773FB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7003D0-588F-46EE-9C6D-094B50555F5B}"/>
              </a:ext>
            </a:extLst>
          </p:cNvPr>
          <p:cNvSpPr>
            <a:spLocks noGrp="1"/>
          </p:cNvSpPr>
          <p:nvPr>
            <p:ph type="sldNum" sz="quarter" idx="12"/>
          </p:nvPr>
        </p:nvSpPr>
        <p:spPr/>
        <p:txBody>
          <a:bodyPr/>
          <a:lstStyle/>
          <a:p>
            <a:fld id="{2C3BC559-FDF2-4A75-9996-6CCA2B9C9074}" type="slidenum">
              <a:rPr lang="en-US" smtClean="0"/>
              <a:t>‹#›</a:t>
            </a:fld>
            <a:endParaRPr lang="en-US" dirty="0"/>
          </a:p>
        </p:txBody>
      </p:sp>
      <p:sp>
        <p:nvSpPr>
          <p:cNvPr id="7" name="Rectangle 6">
            <a:extLst>
              <a:ext uri="{FF2B5EF4-FFF2-40B4-BE49-F238E27FC236}">
                <a16:creationId xmlns:a16="http://schemas.microsoft.com/office/drawing/2014/main" id="{BEB94D4C-3609-4042-B336-5DCD7D38AF82}"/>
              </a:ext>
            </a:extLst>
          </p:cNvPr>
          <p:cNvSpPr/>
          <p:nvPr userDrawn="1"/>
        </p:nvSpPr>
        <p:spPr>
          <a:xfrm>
            <a:off x="371475" y="6419850"/>
            <a:ext cx="2628900" cy="342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Phenomenon explanation</a:t>
            </a:r>
          </a:p>
        </p:txBody>
      </p:sp>
      <p:sp>
        <p:nvSpPr>
          <p:cNvPr id="8" name="Rectangle 7">
            <a:extLst>
              <a:ext uri="{FF2B5EF4-FFF2-40B4-BE49-F238E27FC236}">
                <a16:creationId xmlns:a16="http://schemas.microsoft.com/office/drawing/2014/main" id="{ADEFF203-A82F-454D-9273-33ADFA424930}"/>
              </a:ext>
            </a:extLst>
          </p:cNvPr>
          <p:cNvSpPr/>
          <p:nvPr userDrawn="1"/>
        </p:nvSpPr>
        <p:spPr>
          <a:xfrm>
            <a:off x="33242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Theoretical model</a:t>
            </a:r>
          </a:p>
        </p:txBody>
      </p:sp>
      <p:sp>
        <p:nvSpPr>
          <p:cNvPr id="9" name="Rectangle 8">
            <a:extLst>
              <a:ext uri="{FF2B5EF4-FFF2-40B4-BE49-F238E27FC236}">
                <a16:creationId xmlns:a16="http://schemas.microsoft.com/office/drawing/2014/main" id="{64A0BB27-B103-44F7-8215-63453D13ACCB}"/>
              </a:ext>
            </a:extLst>
          </p:cNvPr>
          <p:cNvSpPr/>
          <p:nvPr userDrawn="1"/>
        </p:nvSpPr>
        <p:spPr>
          <a:xfrm>
            <a:off x="62769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t>
            </a:r>
          </a:p>
        </p:txBody>
      </p:sp>
      <p:sp>
        <p:nvSpPr>
          <p:cNvPr id="10" name="Rectangle 9">
            <a:extLst>
              <a:ext uri="{FF2B5EF4-FFF2-40B4-BE49-F238E27FC236}">
                <a16:creationId xmlns:a16="http://schemas.microsoft.com/office/drawing/2014/main" id="{AF08A759-0B4D-4B77-A4D2-6757D8EF236B}"/>
              </a:ext>
            </a:extLst>
          </p:cNvPr>
          <p:cNvSpPr/>
          <p:nvPr userDrawn="1"/>
        </p:nvSpPr>
        <p:spPr>
          <a:xfrm>
            <a:off x="92297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Conclusion</a:t>
            </a:r>
          </a:p>
        </p:txBody>
      </p:sp>
      <p:sp>
        <p:nvSpPr>
          <p:cNvPr id="11" name="Rectangle 10">
            <a:extLst>
              <a:ext uri="{FF2B5EF4-FFF2-40B4-BE49-F238E27FC236}">
                <a16:creationId xmlns:a16="http://schemas.microsoft.com/office/drawing/2014/main" id="{E7A284FF-84DF-4F29-91EE-FF8971F58376}"/>
              </a:ext>
            </a:extLst>
          </p:cNvPr>
          <p:cNvSpPr/>
          <p:nvPr userDrawn="1"/>
        </p:nvSpPr>
        <p:spPr>
          <a:xfrm>
            <a:off x="0" y="770227"/>
            <a:ext cx="10525126" cy="952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descr="National Flag of Georgia">
            <a:extLst>
              <a:ext uri="{FF2B5EF4-FFF2-40B4-BE49-F238E27FC236}">
                <a16:creationId xmlns:a16="http://schemas.microsoft.com/office/drawing/2014/main" id="{212F417F-2263-0C09-4EAA-2A1970ACF1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370" y="406912"/>
            <a:ext cx="1370860" cy="82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189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52AB41-F294-42BC-8912-2F32A7EE3ABE}"/>
              </a:ext>
            </a:extLst>
          </p:cNvPr>
          <p:cNvSpPr>
            <a:spLocks noGrp="1"/>
          </p:cNvSpPr>
          <p:nvPr>
            <p:ph type="dt" sz="half" idx="10"/>
          </p:nvPr>
        </p:nvSpPr>
        <p:spPr>
          <a:xfrm>
            <a:off x="314325" y="6437544"/>
            <a:ext cx="2743200" cy="365125"/>
          </a:xfrm>
        </p:spPr>
        <p:txBody>
          <a:bodyPr/>
          <a:lstStyle/>
          <a:p>
            <a:fld id="{C3516CBF-1B71-464B-B3F3-7250F4C4E19B}" type="datetime1">
              <a:rPr lang="en-US" smtClean="0"/>
              <a:t>3/16/2024</a:t>
            </a:fld>
            <a:endParaRPr lang="en-US"/>
          </a:p>
        </p:txBody>
      </p:sp>
      <p:sp>
        <p:nvSpPr>
          <p:cNvPr id="5" name="Footer Placeholder 4">
            <a:extLst>
              <a:ext uri="{FF2B5EF4-FFF2-40B4-BE49-F238E27FC236}">
                <a16:creationId xmlns:a16="http://schemas.microsoft.com/office/drawing/2014/main" id="{7D19BC3F-D00F-47F5-9430-6CF380029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B9DD6-CAFD-4D30-9864-BB378B8FE6A6}"/>
              </a:ext>
            </a:extLst>
          </p:cNvPr>
          <p:cNvSpPr>
            <a:spLocks noGrp="1"/>
          </p:cNvSpPr>
          <p:nvPr>
            <p:ph type="sldNum" sz="quarter" idx="12"/>
          </p:nvPr>
        </p:nvSpPr>
        <p:spPr/>
        <p:txBody>
          <a:bodyPr/>
          <a:lstStyle/>
          <a:p>
            <a:fld id="{2C3BC559-FDF2-4A75-9996-6CCA2B9C9074}" type="slidenum">
              <a:rPr lang="en-US" smtClean="0"/>
              <a:t>‹#›</a:t>
            </a:fld>
            <a:endParaRPr lang="en-US"/>
          </a:p>
        </p:txBody>
      </p:sp>
      <p:sp>
        <p:nvSpPr>
          <p:cNvPr id="13" name="Rectangle 12">
            <a:extLst>
              <a:ext uri="{FF2B5EF4-FFF2-40B4-BE49-F238E27FC236}">
                <a16:creationId xmlns:a16="http://schemas.microsoft.com/office/drawing/2014/main" id="{DE680420-07B4-474D-A79A-245E1B301A3D}"/>
              </a:ext>
            </a:extLst>
          </p:cNvPr>
          <p:cNvSpPr/>
          <p:nvPr userDrawn="1"/>
        </p:nvSpPr>
        <p:spPr>
          <a:xfrm>
            <a:off x="3714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Phenomenon</a:t>
            </a:r>
          </a:p>
        </p:txBody>
      </p:sp>
      <p:sp>
        <p:nvSpPr>
          <p:cNvPr id="14" name="Rectangle 13">
            <a:extLst>
              <a:ext uri="{FF2B5EF4-FFF2-40B4-BE49-F238E27FC236}">
                <a16:creationId xmlns:a16="http://schemas.microsoft.com/office/drawing/2014/main" id="{FF4C9E7F-787F-4718-BAD9-51D118E42111}"/>
              </a:ext>
            </a:extLst>
          </p:cNvPr>
          <p:cNvSpPr/>
          <p:nvPr userDrawn="1"/>
        </p:nvSpPr>
        <p:spPr>
          <a:xfrm>
            <a:off x="3324225" y="6419850"/>
            <a:ext cx="2628900" cy="342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Theoretical model</a:t>
            </a:r>
          </a:p>
        </p:txBody>
      </p:sp>
      <p:sp>
        <p:nvSpPr>
          <p:cNvPr id="15" name="Rectangle 14">
            <a:extLst>
              <a:ext uri="{FF2B5EF4-FFF2-40B4-BE49-F238E27FC236}">
                <a16:creationId xmlns:a16="http://schemas.microsoft.com/office/drawing/2014/main" id="{9D6B6763-753E-4FC7-ACB6-45417D1E37C4}"/>
              </a:ext>
            </a:extLst>
          </p:cNvPr>
          <p:cNvSpPr/>
          <p:nvPr userDrawn="1"/>
        </p:nvSpPr>
        <p:spPr>
          <a:xfrm>
            <a:off x="62769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t>
            </a:r>
          </a:p>
        </p:txBody>
      </p:sp>
      <p:sp>
        <p:nvSpPr>
          <p:cNvPr id="16" name="Rectangle 15">
            <a:extLst>
              <a:ext uri="{FF2B5EF4-FFF2-40B4-BE49-F238E27FC236}">
                <a16:creationId xmlns:a16="http://schemas.microsoft.com/office/drawing/2014/main" id="{0823E1DA-81FF-406C-B807-2343F2520A16}"/>
              </a:ext>
            </a:extLst>
          </p:cNvPr>
          <p:cNvSpPr/>
          <p:nvPr userDrawn="1"/>
        </p:nvSpPr>
        <p:spPr>
          <a:xfrm>
            <a:off x="92297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17" name="Rectangle 16">
            <a:extLst>
              <a:ext uri="{FF2B5EF4-FFF2-40B4-BE49-F238E27FC236}">
                <a16:creationId xmlns:a16="http://schemas.microsoft.com/office/drawing/2014/main" id="{2113B5F9-CCA1-4C97-AD10-AAF56FC45A8B}"/>
              </a:ext>
            </a:extLst>
          </p:cNvPr>
          <p:cNvSpPr/>
          <p:nvPr userDrawn="1"/>
        </p:nvSpPr>
        <p:spPr>
          <a:xfrm>
            <a:off x="0" y="714371"/>
            <a:ext cx="10525126" cy="952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National Flag of Georgia">
            <a:extLst>
              <a:ext uri="{FF2B5EF4-FFF2-40B4-BE49-F238E27FC236}">
                <a16:creationId xmlns:a16="http://schemas.microsoft.com/office/drawing/2014/main" id="{A531C75D-070F-0ECE-5489-F6999BEE24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370" y="351056"/>
            <a:ext cx="1370860" cy="82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249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0DBC917-88CC-41B4-8C76-3404A66AE13A}"/>
              </a:ext>
            </a:extLst>
          </p:cNvPr>
          <p:cNvSpPr>
            <a:spLocks noGrp="1"/>
          </p:cNvSpPr>
          <p:nvPr>
            <p:ph type="dt" sz="half" idx="10"/>
          </p:nvPr>
        </p:nvSpPr>
        <p:spPr/>
        <p:txBody>
          <a:bodyPr/>
          <a:lstStyle/>
          <a:p>
            <a:fld id="{09639C93-236A-40B0-B9A9-A71403EA1926}" type="datetime1">
              <a:rPr lang="en-US" smtClean="0"/>
              <a:t>3/16/2024</a:t>
            </a:fld>
            <a:endParaRPr lang="en-US"/>
          </a:p>
        </p:txBody>
      </p:sp>
      <p:sp>
        <p:nvSpPr>
          <p:cNvPr id="6" name="Footer Placeholder 5">
            <a:extLst>
              <a:ext uri="{FF2B5EF4-FFF2-40B4-BE49-F238E27FC236}">
                <a16:creationId xmlns:a16="http://schemas.microsoft.com/office/drawing/2014/main" id="{DF2BACAA-FEFD-4F71-9723-8B8036077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71602-E4DE-486A-9940-EEFB30074925}"/>
              </a:ext>
            </a:extLst>
          </p:cNvPr>
          <p:cNvSpPr>
            <a:spLocks noGrp="1"/>
          </p:cNvSpPr>
          <p:nvPr>
            <p:ph type="sldNum" sz="quarter" idx="12"/>
          </p:nvPr>
        </p:nvSpPr>
        <p:spPr/>
        <p:txBody>
          <a:bodyPr/>
          <a:lstStyle/>
          <a:p>
            <a:fld id="{2C3BC559-FDF2-4A75-9996-6CCA2B9C9074}" type="slidenum">
              <a:rPr lang="en-US" smtClean="0"/>
              <a:t>‹#›</a:t>
            </a:fld>
            <a:endParaRPr lang="en-US"/>
          </a:p>
        </p:txBody>
      </p:sp>
      <p:sp>
        <p:nvSpPr>
          <p:cNvPr id="8" name="Rectangle 7">
            <a:extLst>
              <a:ext uri="{FF2B5EF4-FFF2-40B4-BE49-F238E27FC236}">
                <a16:creationId xmlns:a16="http://schemas.microsoft.com/office/drawing/2014/main" id="{346096E2-3E07-428D-B9A7-70700CB85B1B}"/>
              </a:ext>
            </a:extLst>
          </p:cNvPr>
          <p:cNvSpPr/>
          <p:nvPr userDrawn="1"/>
        </p:nvSpPr>
        <p:spPr>
          <a:xfrm>
            <a:off x="3714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phenomenon</a:t>
            </a:r>
          </a:p>
        </p:txBody>
      </p:sp>
      <p:sp>
        <p:nvSpPr>
          <p:cNvPr id="9" name="Rectangle 8">
            <a:extLst>
              <a:ext uri="{FF2B5EF4-FFF2-40B4-BE49-F238E27FC236}">
                <a16:creationId xmlns:a16="http://schemas.microsoft.com/office/drawing/2014/main" id="{AD9F6CB2-A868-48B4-86C8-9D1CAEE1658C}"/>
              </a:ext>
            </a:extLst>
          </p:cNvPr>
          <p:cNvSpPr/>
          <p:nvPr userDrawn="1"/>
        </p:nvSpPr>
        <p:spPr>
          <a:xfrm>
            <a:off x="33242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Theoretical model</a:t>
            </a:r>
          </a:p>
        </p:txBody>
      </p:sp>
      <p:sp>
        <p:nvSpPr>
          <p:cNvPr id="10" name="Rectangle 9">
            <a:extLst>
              <a:ext uri="{FF2B5EF4-FFF2-40B4-BE49-F238E27FC236}">
                <a16:creationId xmlns:a16="http://schemas.microsoft.com/office/drawing/2014/main" id="{7B919FEB-C492-47FC-B9A5-0019E2F0FD16}"/>
              </a:ext>
            </a:extLst>
          </p:cNvPr>
          <p:cNvSpPr/>
          <p:nvPr userDrawn="1"/>
        </p:nvSpPr>
        <p:spPr>
          <a:xfrm>
            <a:off x="6276975" y="6419850"/>
            <a:ext cx="2628900" cy="342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t>
            </a:r>
          </a:p>
        </p:txBody>
      </p:sp>
      <p:sp>
        <p:nvSpPr>
          <p:cNvPr id="11" name="Rectangle 10">
            <a:extLst>
              <a:ext uri="{FF2B5EF4-FFF2-40B4-BE49-F238E27FC236}">
                <a16:creationId xmlns:a16="http://schemas.microsoft.com/office/drawing/2014/main" id="{BD924E9C-A494-4D9F-B88A-7FE2695DFE5C}"/>
              </a:ext>
            </a:extLst>
          </p:cNvPr>
          <p:cNvSpPr/>
          <p:nvPr userDrawn="1"/>
        </p:nvSpPr>
        <p:spPr>
          <a:xfrm>
            <a:off x="92297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12" name="Rectangle 11">
            <a:extLst>
              <a:ext uri="{FF2B5EF4-FFF2-40B4-BE49-F238E27FC236}">
                <a16:creationId xmlns:a16="http://schemas.microsoft.com/office/drawing/2014/main" id="{B9365439-DBCD-43F1-B693-D0C061AEB63E}"/>
              </a:ext>
            </a:extLst>
          </p:cNvPr>
          <p:cNvSpPr/>
          <p:nvPr userDrawn="1"/>
        </p:nvSpPr>
        <p:spPr>
          <a:xfrm>
            <a:off x="0" y="694213"/>
            <a:ext cx="10525126" cy="952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2" descr="National Flag of Georgia">
            <a:extLst>
              <a:ext uri="{FF2B5EF4-FFF2-40B4-BE49-F238E27FC236}">
                <a16:creationId xmlns:a16="http://schemas.microsoft.com/office/drawing/2014/main" id="{AF1E22F0-0AF0-7F7F-8710-4404797E92A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86124" y="313142"/>
            <a:ext cx="1370860" cy="82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577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955911-AF6A-4FF2-84B0-861D053B9B29}"/>
              </a:ext>
            </a:extLst>
          </p:cNvPr>
          <p:cNvSpPr/>
          <p:nvPr userDrawn="1"/>
        </p:nvSpPr>
        <p:spPr>
          <a:xfrm>
            <a:off x="3714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phenomenon</a:t>
            </a:r>
          </a:p>
        </p:txBody>
      </p:sp>
      <p:sp>
        <p:nvSpPr>
          <p:cNvPr id="11" name="Rectangle 10">
            <a:extLst>
              <a:ext uri="{FF2B5EF4-FFF2-40B4-BE49-F238E27FC236}">
                <a16:creationId xmlns:a16="http://schemas.microsoft.com/office/drawing/2014/main" id="{AD0337D5-AA31-478E-8351-5F2E1E2DDAA5}"/>
              </a:ext>
            </a:extLst>
          </p:cNvPr>
          <p:cNvSpPr/>
          <p:nvPr userDrawn="1"/>
        </p:nvSpPr>
        <p:spPr>
          <a:xfrm>
            <a:off x="33242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Theoretical model</a:t>
            </a:r>
          </a:p>
        </p:txBody>
      </p:sp>
      <p:sp>
        <p:nvSpPr>
          <p:cNvPr id="12" name="Rectangle 11">
            <a:extLst>
              <a:ext uri="{FF2B5EF4-FFF2-40B4-BE49-F238E27FC236}">
                <a16:creationId xmlns:a16="http://schemas.microsoft.com/office/drawing/2014/main" id="{042E4A31-B4F3-4E17-A6C4-D23A7CBDF2B3}"/>
              </a:ext>
            </a:extLst>
          </p:cNvPr>
          <p:cNvSpPr/>
          <p:nvPr userDrawn="1"/>
        </p:nvSpPr>
        <p:spPr>
          <a:xfrm>
            <a:off x="62769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t>
            </a:r>
          </a:p>
        </p:txBody>
      </p:sp>
      <p:sp>
        <p:nvSpPr>
          <p:cNvPr id="13" name="Rectangle 12">
            <a:extLst>
              <a:ext uri="{FF2B5EF4-FFF2-40B4-BE49-F238E27FC236}">
                <a16:creationId xmlns:a16="http://schemas.microsoft.com/office/drawing/2014/main" id="{BA0944C9-03F0-476C-AF2F-641DEFA423A9}"/>
              </a:ext>
            </a:extLst>
          </p:cNvPr>
          <p:cNvSpPr/>
          <p:nvPr userDrawn="1"/>
        </p:nvSpPr>
        <p:spPr>
          <a:xfrm>
            <a:off x="9229725" y="6419850"/>
            <a:ext cx="2628900" cy="342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a:t>
            </a:r>
          </a:p>
        </p:txBody>
      </p:sp>
      <p:sp>
        <p:nvSpPr>
          <p:cNvPr id="14" name="Rectangle 13">
            <a:extLst>
              <a:ext uri="{FF2B5EF4-FFF2-40B4-BE49-F238E27FC236}">
                <a16:creationId xmlns:a16="http://schemas.microsoft.com/office/drawing/2014/main" id="{EFA8E9A9-2BA0-4EB7-906C-916019673574}"/>
              </a:ext>
            </a:extLst>
          </p:cNvPr>
          <p:cNvSpPr/>
          <p:nvPr userDrawn="1"/>
        </p:nvSpPr>
        <p:spPr>
          <a:xfrm>
            <a:off x="0" y="714371"/>
            <a:ext cx="10525126" cy="952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National Flag of Georgia">
            <a:extLst>
              <a:ext uri="{FF2B5EF4-FFF2-40B4-BE49-F238E27FC236}">
                <a16:creationId xmlns:a16="http://schemas.microsoft.com/office/drawing/2014/main" id="{D0EF4291-D12C-DA88-4F4B-B5AB4E8D271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370" y="351056"/>
            <a:ext cx="1370860" cy="82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6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FD13-E028-44BB-BEED-8739069F5F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A36F6C-B423-47C8-993C-1024ECB855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B5990-E9CB-45EE-B20E-7EFAC40B5505}"/>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5" name="Footer Placeholder 4">
            <a:extLst>
              <a:ext uri="{FF2B5EF4-FFF2-40B4-BE49-F238E27FC236}">
                <a16:creationId xmlns:a16="http://schemas.microsoft.com/office/drawing/2014/main" id="{77B18285-CB9D-4303-AE34-BBEB932F0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5707B-B43B-4C20-9726-CD06F2B691EF}"/>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311707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8E11-BD17-47DA-98F6-9D696BF033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F09DB1-469A-4AD2-BD48-339118A17E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312B21-0F65-4E24-A1AF-6F2A03F9A080}"/>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5" name="Footer Placeholder 4">
            <a:extLst>
              <a:ext uri="{FF2B5EF4-FFF2-40B4-BE49-F238E27FC236}">
                <a16:creationId xmlns:a16="http://schemas.microsoft.com/office/drawing/2014/main" id="{31EFCDE7-44ED-4C39-87FC-D8032A077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BCB1-C55E-401F-8750-E316D3DC813E}"/>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25800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8E93-02F4-458B-B074-BE1D1FA8B5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20D7C1-8644-42A5-A62F-2B1FF0472E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91E7FF-47D9-451A-B3CD-B801CE970C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1DD9E7-E70C-4940-A794-929F826D48EF}"/>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6" name="Footer Placeholder 5">
            <a:extLst>
              <a:ext uri="{FF2B5EF4-FFF2-40B4-BE49-F238E27FC236}">
                <a16:creationId xmlns:a16="http://schemas.microsoft.com/office/drawing/2014/main" id="{E7C68447-7289-4845-AD26-5404F9AC39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7DF1D-9616-4D09-9EAE-7B67E3C70BFA}"/>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2847150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94F6-B3E3-4798-B33D-EA42D6FE93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525A06-B96A-4E11-AEAA-23DBB556C0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4D4CFB-52F3-49B6-8CE2-B9C4F5CD09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D17A9C-91D7-4ED9-AE36-01E047308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2A354E-5B4F-4759-B0EE-E77FB0C046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98132C-AF70-4425-B569-EFD6F0AD8EB3}"/>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8" name="Footer Placeholder 7">
            <a:extLst>
              <a:ext uri="{FF2B5EF4-FFF2-40B4-BE49-F238E27FC236}">
                <a16:creationId xmlns:a16="http://schemas.microsoft.com/office/drawing/2014/main" id="{60A537F3-CF72-4559-AF1B-D3CC8152AD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6A1ABF-53ED-4328-9F5E-8077FCF9F973}"/>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404891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2D8-6B7E-4942-98D8-E77C556CF4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D67388-AEB5-45CC-992A-7C5685E95D24}"/>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4" name="Footer Placeholder 3">
            <a:extLst>
              <a:ext uri="{FF2B5EF4-FFF2-40B4-BE49-F238E27FC236}">
                <a16:creationId xmlns:a16="http://schemas.microsoft.com/office/drawing/2014/main" id="{0CA02E31-63F0-42DD-B67C-6466A8C364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BD6CAB-E46C-44EA-A2AF-C7892E6DF1E2}"/>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2907287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F56C5B-EB7D-4CD6-8439-91CABDE4BFAD}"/>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3" name="Footer Placeholder 2">
            <a:extLst>
              <a:ext uri="{FF2B5EF4-FFF2-40B4-BE49-F238E27FC236}">
                <a16:creationId xmlns:a16="http://schemas.microsoft.com/office/drawing/2014/main" id="{BC87AE07-B4AD-4640-97C6-D95548C44D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897178-7F4D-4243-91B3-7CCC585247C1}"/>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839221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55F63-4B64-4A3D-BB47-46445E47CD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090DE-78F1-4F26-A8FA-D313BA68E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CDE970-20DC-4049-8E63-3274A2C14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3111E-F4DE-4F0B-99D7-0CF26FE18A09}"/>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6" name="Footer Placeholder 5">
            <a:extLst>
              <a:ext uri="{FF2B5EF4-FFF2-40B4-BE49-F238E27FC236}">
                <a16:creationId xmlns:a16="http://schemas.microsoft.com/office/drawing/2014/main" id="{595D5BD6-756C-4600-A70A-CBD2F51EA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F87B7-D05A-4EF2-9B0F-CBBACE9242C0}"/>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288128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628A-59F3-44C0-89D2-C9E8443DBD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69D539-D8BE-49AF-8F5E-3C889B8C2C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8E77B3-0CCD-4553-BA0A-16DBFB6FE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70D80C-AF86-47F2-8B17-5B9BBD34EBDD}"/>
              </a:ext>
            </a:extLst>
          </p:cNvPr>
          <p:cNvSpPr>
            <a:spLocks noGrp="1"/>
          </p:cNvSpPr>
          <p:nvPr>
            <p:ph type="dt" sz="half" idx="10"/>
          </p:nvPr>
        </p:nvSpPr>
        <p:spPr/>
        <p:txBody>
          <a:bodyPr/>
          <a:lstStyle/>
          <a:p>
            <a:fld id="{83759397-9129-4D63-872E-2B3D7F3E8BC2}" type="datetimeFigureOut">
              <a:rPr lang="en-US" smtClean="0"/>
              <a:t>3/16/2024</a:t>
            </a:fld>
            <a:endParaRPr lang="en-US"/>
          </a:p>
        </p:txBody>
      </p:sp>
      <p:sp>
        <p:nvSpPr>
          <p:cNvPr id="6" name="Footer Placeholder 5">
            <a:extLst>
              <a:ext uri="{FF2B5EF4-FFF2-40B4-BE49-F238E27FC236}">
                <a16:creationId xmlns:a16="http://schemas.microsoft.com/office/drawing/2014/main" id="{62F76941-B2DC-4609-8DA6-199297141F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15234C-A747-4731-B606-14933F8DF47F}"/>
              </a:ext>
            </a:extLst>
          </p:cNvPr>
          <p:cNvSpPr>
            <a:spLocks noGrp="1"/>
          </p:cNvSpPr>
          <p:nvPr>
            <p:ph type="sldNum" sz="quarter" idx="12"/>
          </p:nvPr>
        </p:nvSpPr>
        <p:spPr/>
        <p:txBody>
          <a:bodyPr/>
          <a:lstStyle/>
          <a:p>
            <a:fld id="{663140EA-6DBC-4285-8E00-EA6A43B307D2}" type="slidenum">
              <a:rPr lang="en-US" smtClean="0"/>
              <a:t>‹#›</a:t>
            </a:fld>
            <a:endParaRPr lang="en-US"/>
          </a:p>
        </p:txBody>
      </p:sp>
    </p:spTree>
    <p:extLst>
      <p:ext uri="{BB962C8B-B14F-4D97-AF65-F5344CB8AC3E}">
        <p14:creationId xmlns:p14="http://schemas.microsoft.com/office/powerpoint/2010/main" val="412332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EDE814-14D0-41BC-9615-16CBD8BE7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C94A3-D3E9-4BF2-83B9-3F71471B89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37C94-77DF-4A6D-9EC1-2D82FF33BD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759397-9129-4D63-872E-2B3D7F3E8BC2}" type="datetimeFigureOut">
              <a:rPr lang="en-US" smtClean="0"/>
              <a:t>3/16/2024</a:t>
            </a:fld>
            <a:endParaRPr lang="en-US"/>
          </a:p>
        </p:txBody>
      </p:sp>
      <p:sp>
        <p:nvSpPr>
          <p:cNvPr id="5" name="Footer Placeholder 4">
            <a:extLst>
              <a:ext uri="{FF2B5EF4-FFF2-40B4-BE49-F238E27FC236}">
                <a16:creationId xmlns:a16="http://schemas.microsoft.com/office/drawing/2014/main" id="{B0274293-120F-4493-8D35-0D9504618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100579-2A69-43A1-BC17-8DC441011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3140EA-6DBC-4285-8E00-EA6A43B307D2}" type="slidenum">
              <a:rPr lang="en-US" smtClean="0"/>
              <a:t>‹#›</a:t>
            </a:fld>
            <a:endParaRPr lang="en-US"/>
          </a:p>
        </p:txBody>
      </p:sp>
    </p:spTree>
    <p:extLst>
      <p:ext uri="{BB962C8B-B14F-4D97-AF65-F5344CB8AC3E}">
        <p14:creationId xmlns:p14="http://schemas.microsoft.com/office/powerpoint/2010/main" val="1454532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chart" Target="../charts/chart2.xml"/><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1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chart" Target="../charts/char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chart" Target="../charts/chart15.xml"/><Relationship Id="rId4" Type="http://schemas.openxmlformats.org/officeDocument/2006/relationships/chart" Target="../charts/char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1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70.png"/><Relationship Id="rId3" Type="http://schemas.openxmlformats.org/officeDocument/2006/relationships/image" Target="../media/image70.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6.xml"/><Relationship Id="rId16"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100.png"/><Relationship Id="rId11" Type="http://schemas.openxmlformats.org/officeDocument/2006/relationships/image" Target="../media/image150.png"/><Relationship Id="rId5" Type="http://schemas.openxmlformats.org/officeDocument/2006/relationships/image" Target="../media/image9.png"/><Relationship Id="rId15" Type="http://schemas.openxmlformats.org/officeDocument/2006/relationships/image" Target="../media/image190.png"/><Relationship Id="rId10" Type="http://schemas.openxmlformats.org/officeDocument/2006/relationships/image" Target="../media/image140.png"/><Relationship Id="rId4" Type="http://schemas.openxmlformats.org/officeDocument/2006/relationships/image" Target="../media/image80.png"/><Relationship Id="rId9" Type="http://schemas.openxmlformats.org/officeDocument/2006/relationships/image" Target="../media/image130.png"/><Relationship Id="rId1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1.jpeg"/><Relationship Id="rId7"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3.mp4"/><Relationship Id="rId7"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3.xml"/><Relationship Id="rId5" Type="http://schemas.openxmlformats.org/officeDocument/2006/relationships/slideLayout" Target="../slideLayouts/slideLayout13.xml"/><Relationship Id="rId4" Type="http://schemas.openxmlformats.org/officeDocument/2006/relationships/video" Target="../media/media3.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940056-75B3-DEB2-4DBE-EF2F8B554692}"/>
              </a:ext>
            </a:extLst>
          </p:cNvPr>
          <p:cNvSpPr>
            <a:spLocks noGrp="1"/>
          </p:cNvSpPr>
          <p:nvPr>
            <p:ph type="sldNum" sz="quarter" idx="12"/>
          </p:nvPr>
        </p:nvSpPr>
        <p:spPr/>
        <p:txBody>
          <a:bodyPr/>
          <a:lstStyle/>
          <a:p>
            <a:fld id="{2C3BC559-FDF2-4A75-9996-6CCA2B9C9074}" type="slidenum">
              <a:rPr lang="en-US" smtClean="0"/>
              <a:t>1</a:t>
            </a:fld>
            <a:endParaRPr lang="en-US" dirty="0"/>
          </a:p>
        </p:txBody>
      </p:sp>
      <p:grpSp>
        <p:nvGrpSpPr>
          <p:cNvPr id="7" name="Group 6">
            <a:extLst>
              <a:ext uri="{FF2B5EF4-FFF2-40B4-BE49-F238E27FC236}">
                <a16:creationId xmlns:a16="http://schemas.microsoft.com/office/drawing/2014/main" id="{30A83C4B-68FC-4155-B764-D2362C6FD4E4}"/>
              </a:ext>
            </a:extLst>
          </p:cNvPr>
          <p:cNvGrpSpPr/>
          <p:nvPr/>
        </p:nvGrpSpPr>
        <p:grpSpPr>
          <a:xfrm>
            <a:off x="3159108" y="905737"/>
            <a:ext cx="6289675" cy="1672888"/>
            <a:chOff x="4867274" y="1489075"/>
            <a:chExt cx="6289675" cy="1672888"/>
          </a:xfrm>
        </p:grpSpPr>
        <p:sp>
          <p:nvSpPr>
            <p:cNvPr id="3" name="TextBox 2"/>
            <p:cNvSpPr txBox="1"/>
            <p:nvPr/>
          </p:nvSpPr>
          <p:spPr>
            <a:xfrm>
              <a:off x="5561011" y="1489075"/>
              <a:ext cx="4902200" cy="461665"/>
            </a:xfrm>
            <a:prstGeom prst="rect">
              <a:avLst/>
            </a:prstGeom>
            <a:noFill/>
          </p:spPr>
          <p:txBody>
            <a:bodyPr wrap="square" rtlCol="0">
              <a:spAutoFit/>
            </a:bodyPr>
            <a:lstStyle/>
            <a:p>
              <a:pPr algn="ctr"/>
              <a:r>
                <a:rPr lang="en-GB" sz="2400" i="1" dirty="0"/>
                <a:t>4. Shooting Rubber Band</a:t>
              </a:r>
              <a:endParaRPr lang="en-US" sz="2400" i="1" dirty="0"/>
            </a:p>
          </p:txBody>
        </p:sp>
        <p:sp>
          <p:nvSpPr>
            <p:cNvPr id="4" name="TextBox 3"/>
            <p:cNvSpPr txBox="1"/>
            <p:nvPr/>
          </p:nvSpPr>
          <p:spPr>
            <a:xfrm>
              <a:off x="4867274" y="2146300"/>
              <a:ext cx="6289675" cy="1015663"/>
            </a:xfrm>
            <a:prstGeom prst="rect">
              <a:avLst/>
            </a:prstGeom>
            <a:noFill/>
          </p:spPr>
          <p:txBody>
            <a:bodyPr wrap="square" rtlCol="0">
              <a:spAutoFit/>
            </a:bodyPr>
            <a:lstStyle/>
            <a:p>
              <a:pPr algn="ctr"/>
              <a:r>
                <a:rPr lang="en-GB" sz="2000" i="1" dirty="0"/>
                <a:t>A Rubber Band may fly a longer distance if it is non-uniformly stretched when shot, giving it spin. Optimise the distance that a rubber band with spin can reach. </a:t>
              </a:r>
              <a:endParaRPr lang="en-US" sz="2000" i="1" dirty="0"/>
            </a:p>
          </p:txBody>
        </p:sp>
      </p:grpSp>
      <p:sp>
        <p:nvSpPr>
          <p:cNvPr id="8" name="TextBox 7">
            <a:extLst>
              <a:ext uri="{FF2B5EF4-FFF2-40B4-BE49-F238E27FC236}">
                <a16:creationId xmlns:a16="http://schemas.microsoft.com/office/drawing/2014/main" id="{21B3C185-B5C8-4027-94C1-9A636FE9C78E}"/>
              </a:ext>
            </a:extLst>
          </p:cNvPr>
          <p:cNvSpPr txBox="1"/>
          <p:nvPr/>
        </p:nvSpPr>
        <p:spPr>
          <a:xfrm>
            <a:off x="8069261" y="6164262"/>
            <a:ext cx="4191000" cy="369332"/>
          </a:xfrm>
          <a:prstGeom prst="rect">
            <a:avLst/>
          </a:prstGeom>
          <a:noFill/>
        </p:spPr>
        <p:txBody>
          <a:bodyPr wrap="square" rtlCol="0">
            <a:spAutoFit/>
          </a:bodyPr>
          <a:lstStyle/>
          <a:p>
            <a:r>
              <a:rPr lang="en-GB" dirty="0"/>
              <a:t>Rep</a:t>
            </a:r>
            <a:r>
              <a:rPr lang="ka-GE" dirty="0"/>
              <a:t>: </a:t>
            </a:r>
            <a:r>
              <a:rPr lang="en-GB" i="1" dirty="0"/>
              <a:t>Nikoloz </a:t>
            </a:r>
            <a:r>
              <a:rPr lang="en-GB" i="1" dirty="0" err="1"/>
              <a:t>Burduli</a:t>
            </a:r>
            <a:endParaRPr lang="en-US" i="1" dirty="0"/>
          </a:p>
        </p:txBody>
      </p:sp>
      <p:sp>
        <p:nvSpPr>
          <p:cNvPr id="5" name="Rectangle 4">
            <a:extLst>
              <a:ext uri="{FF2B5EF4-FFF2-40B4-BE49-F238E27FC236}">
                <a16:creationId xmlns:a16="http://schemas.microsoft.com/office/drawing/2014/main" id="{E36062DB-1971-4F67-B0C7-95B60CA82C30}"/>
              </a:ext>
            </a:extLst>
          </p:cNvPr>
          <p:cNvSpPr/>
          <p:nvPr/>
        </p:nvSpPr>
        <p:spPr>
          <a:xfrm>
            <a:off x="564776" y="4554070"/>
            <a:ext cx="4191000" cy="1610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39E494-E58A-41DF-A32F-4D45BE9848D6}"/>
              </a:ext>
            </a:extLst>
          </p:cNvPr>
          <p:cNvSpPr txBox="1"/>
          <p:nvPr/>
        </p:nvSpPr>
        <p:spPr>
          <a:xfrm>
            <a:off x="3644900" y="129244"/>
            <a:ext cx="4902200" cy="461665"/>
          </a:xfrm>
          <a:prstGeom prst="rect">
            <a:avLst/>
          </a:prstGeom>
          <a:noFill/>
        </p:spPr>
        <p:txBody>
          <a:bodyPr wrap="square" rtlCol="0">
            <a:spAutoFit/>
          </a:bodyPr>
          <a:lstStyle/>
          <a:p>
            <a:pPr algn="ctr"/>
            <a:r>
              <a:rPr lang="en-GB" sz="2400" i="1" dirty="0"/>
              <a:t>GYPT 2024</a:t>
            </a:r>
            <a:endParaRPr lang="en-US" sz="2400" i="1" dirty="0"/>
          </a:p>
        </p:txBody>
      </p:sp>
      <p:pic>
        <p:nvPicPr>
          <p:cNvPr id="15" name="IMG_1487">
            <a:hlinkClick r:id="" action="ppaction://media"/>
            <a:extLst>
              <a:ext uri="{FF2B5EF4-FFF2-40B4-BE49-F238E27FC236}">
                <a16:creationId xmlns:a16="http://schemas.microsoft.com/office/drawing/2014/main" id="{F507A09A-625A-4243-8B23-23E9215D46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79" r="22835" b="42708"/>
          <a:stretch/>
        </p:blipFill>
        <p:spPr>
          <a:xfrm>
            <a:off x="2289969" y="3003051"/>
            <a:ext cx="7612061" cy="3143250"/>
          </a:xfrm>
          <a:prstGeom prst="rect">
            <a:avLst/>
          </a:prstGeom>
        </p:spPr>
      </p:pic>
    </p:spTree>
    <p:extLst>
      <p:ext uri="{BB962C8B-B14F-4D97-AF65-F5344CB8AC3E}">
        <p14:creationId xmlns:p14="http://schemas.microsoft.com/office/powerpoint/2010/main" val="110087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zafit">
            <a:hlinkClick r:id="" action="ppaction://media"/>
            <a:extLst>
              <a:ext uri="{FF2B5EF4-FFF2-40B4-BE49-F238E27FC236}">
                <a16:creationId xmlns:a16="http://schemas.microsoft.com/office/drawing/2014/main" id="{4C7CC3DC-34C6-4F64-A181-3E16B5F07C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0867" y="1118394"/>
            <a:ext cx="9021666" cy="4621212"/>
          </a:xfrm>
          <a:prstGeom prst="rect">
            <a:avLst/>
          </a:prstGeom>
        </p:spPr>
      </p:pic>
      <p:sp>
        <p:nvSpPr>
          <p:cNvPr id="6" name="TextBox 5">
            <a:extLst>
              <a:ext uri="{FF2B5EF4-FFF2-40B4-BE49-F238E27FC236}">
                <a16:creationId xmlns:a16="http://schemas.microsoft.com/office/drawing/2014/main" id="{47F5C8CE-F3E4-4C8A-BCA9-A5D2F26F6328}"/>
              </a:ext>
            </a:extLst>
          </p:cNvPr>
          <p:cNvSpPr txBox="1"/>
          <p:nvPr/>
        </p:nvSpPr>
        <p:spPr>
          <a:xfrm>
            <a:off x="2635249" y="100669"/>
            <a:ext cx="6423026" cy="461665"/>
          </a:xfrm>
          <a:prstGeom prst="rect">
            <a:avLst/>
          </a:prstGeom>
          <a:noFill/>
        </p:spPr>
        <p:txBody>
          <a:bodyPr wrap="square" rtlCol="0">
            <a:spAutoFit/>
          </a:bodyPr>
          <a:lstStyle/>
          <a:p>
            <a:pPr algn="ctr"/>
            <a:r>
              <a:rPr lang="en-GB" sz="2400" i="1" dirty="0"/>
              <a:t>Experimental Setup 2</a:t>
            </a:r>
            <a:endParaRPr lang="ka-GE" sz="2400" i="1" dirty="0"/>
          </a:p>
        </p:txBody>
      </p:sp>
      <p:graphicFrame>
        <p:nvGraphicFramePr>
          <p:cNvPr id="7" name="Chart 6">
            <a:extLst>
              <a:ext uri="{FF2B5EF4-FFF2-40B4-BE49-F238E27FC236}">
                <a16:creationId xmlns:a16="http://schemas.microsoft.com/office/drawing/2014/main" id="{5E3112D0-7AB6-4D93-8FB3-261BD04FDDCE}"/>
              </a:ext>
            </a:extLst>
          </p:cNvPr>
          <p:cNvGraphicFramePr>
            <a:graphicFrameLocks/>
          </p:cNvGraphicFramePr>
          <p:nvPr>
            <p:extLst>
              <p:ext uri="{D42A27DB-BD31-4B8C-83A1-F6EECF244321}">
                <p14:modId xmlns:p14="http://schemas.microsoft.com/office/powerpoint/2010/main" val="3314777112"/>
              </p:ext>
            </p:extLst>
          </p:nvPr>
        </p:nvGraphicFramePr>
        <p:xfrm>
          <a:off x="2787649" y="1569620"/>
          <a:ext cx="6118226" cy="371875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86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Graphic spid="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51F39-542F-44F6-A8D1-ACF13EEB5739}"/>
              </a:ext>
            </a:extLst>
          </p:cNvPr>
          <p:cNvPicPr>
            <a:picLocks noChangeAspect="1"/>
          </p:cNvPicPr>
          <p:nvPr/>
        </p:nvPicPr>
        <p:blipFill rotWithShape="1">
          <a:blip r:embed="rId3">
            <a:extLst>
              <a:ext uri="{28A0092B-C50C-407E-A947-70E740481C1C}">
                <a14:useLocalDpi xmlns:a14="http://schemas.microsoft.com/office/drawing/2010/main" val="0"/>
              </a:ext>
            </a:extLst>
          </a:blip>
          <a:srcRect l="24444" t="31667" b="18889"/>
          <a:stretch/>
        </p:blipFill>
        <p:spPr>
          <a:xfrm rot="5400000">
            <a:off x="-3750" y="2244963"/>
            <a:ext cx="5181600" cy="2543175"/>
          </a:xfrm>
          <a:prstGeom prst="rect">
            <a:avLst/>
          </a:prstGeom>
        </p:spPr>
      </p:pic>
      <p:sp>
        <p:nvSpPr>
          <p:cNvPr id="3" name="TextBox 2">
            <a:extLst>
              <a:ext uri="{FF2B5EF4-FFF2-40B4-BE49-F238E27FC236}">
                <a16:creationId xmlns:a16="http://schemas.microsoft.com/office/drawing/2014/main" id="{CABE732F-E004-4CBD-9F3A-75D2A3B68F0B}"/>
              </a:ext>
            </a:extLst>
          </p:cNvPr>
          <p:cNvSpPr txBox="1"/>
          <p:nvPr/>
        </p:nvSpPr>
        <p:spPr>
          <a:xfrm>
            <a:off x="3308350" y="148699"/>
            <a:ext cx="5575300" cy="461665"/>
          </a:xfrm>
          <a:prstGeom prst="rect">
            <a:avLst/>
          </a:prstGeom>
          <a:noFill/>
        </p:spPr>
        <p:txBody>
          <a:bodyPr wrap="square" rtlCol="0">
            <a:spAutoFit/>
          </a:bodyPr>
          <a:lstStyle/>
          <a:p>
            <a:pPr algn="ctr"/>
            <a:r>
              <a:rPr lang="en-GB" sz="2400" i="1" dirty="0"/>
              <a:t>Determination of the rubber stiffness </a:t>
            </a:r>
            <a:endParaRPr lang="ka-GE" sz="2400" i="1" dirty="0"/>
          </a:p>
        </p:txBody>
      </p:sp>
      <p:cxnSp>
        <p:nvCxnSpPr>
          <p:cNvPr id="5" name="Straight Connector 4">
            <a:extLst>
              <a:ext uri="{FF2B5EF4-FFF2-40B4-BE49-F238E27FC236}">
                <a16:creationId xmlns:a16="http://schemas.microsoft.com/office/drawing/2014/main" id="{C067BCEC-768A-4E45-8A66-B7C5FFCE9A6E}"/>
              </a:ext>
            </a:extLst>
          </p:cNvPr>
          <p:cNvCxnSpPr/>
          <p:nvPr/>
        </p:nvCxnSpPr>
        <p:spPr>
          <a:xfrm>
            <a:off x="5544766" y="1079770"/>
            <a:ext cx="0" cy="2266545"/>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75FBD601-4170-4A40-A257-1130C7DC3846}"/>
              </a:ext>
            </a:extLst>
          </p:cNvPr>
          <p:cNvCxnSpPr>
            <a:cxnSpLocks/>
          </p:cNvCxnSpPr>
          <p:nvPr/>
        </p:nvCxnSpPr>
        <p:spPr>
          <a:xfrm>
            <a:off x="6096000" y="1079769"/>
            <a:ext cx="0" cy="416344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06A505B-3E31-4BC1-8C25-B6FA520C03E1}"/>
              </a:ext>
            </a:extLst>
          </p:cNvPr>
          <p:cNvCxnSpPr/>
          <p:nvPr/>
        </p:nvCxnSpPr>
        <p:spPr>
          <a:xfrm>
            <a:off x="5544766" y="3346315"/>
            <a:ext cx="551234"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D7D2258-AAA2-460B-B5DE-A9450CF63CEC}"/>
              </a:ext>
            </a:extLst>
          </p:cNvPr>
          <p:cNvCxnSpPr/>
          <p:nvPr/>
        </p:nvCxnSpPr>
        <p:spPr>
          <a:xfrm flipV="1">
            <a:off x="6245157" y="3346315"/>
            <a:ext cx="0" cy="189689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B8DA0D3-9F66-4816-91B9-2CB2784EC7E6}"/>
                  </a:ext>
                </a:extLst>
              </p:cNvPr>
              <p:cNvSpPr txBox="1"/>
              <p:nvPr/>
            </p:nvSpPr>
            <p:spPr>
              <a:xfrm>
                <a:off x="5946844" y="4002374"/>
                <a:ext cx="135943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𝑥</m:t>
                      </m:r>
                    </m:oMath>
                  </m:oMathPara>
                </a14:m>
                <a:endParaRPr lang="en-US" sz="3200" dirty="0"/>
              </a:p>
            </p:txBody>
          </p:sp>
        </mc:Choice>
        <mc:Fallback xmlns="">
          <p:sp>
            <p:nvSpPr>
              <p:cNvPr id="13" name="TextBox 12">
                <a:extLst>
                  <a:ext uri="{FF2B5EF4-FFF2-40B4-BE49-F238E27FC236}">
                    <a16:creationId xmlns:a16="http://schemas.microsoft.com/office/drawing/2014/main" id="{1B8DA0D3-9F66-4816-91B9-2CB2784EC7E6}"/>
                  </a:ext>
                </a:extLst>
              </p:cNvPr>
              <p:cNvSpPr txBox="1">
                <a:spLocks noRot="1" noChangeAspect="1" noMove="1" noResize="1" noEditPoints="1" noAdjustHandles="1" noChangeArrowheads="1" noChangeShapeType="1" noTextEdit="1"/>
              </p:cNvSpPr>
              <p:nvPr/>
            </p:nvSpPr>
            <p:spPr>
              <a:xfrm>
                <a:off x="5946844" y="4002374"/>
                <a:ext cx="1359439" cy="584775"/>
              </a:xfrm>
              <a:prstGeom prst="rect">
                <a:avLst/>
              </a:prstGeom>
              <a:blipFill>
                <a:blip r:embed="rId4"/>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2CF68FDB-BBCD-4668-9E3C-2B4229558BBB}"/>
              </a:ext>
            </a:extLst>
          </p:cNvPr>
          <p:cNvSpPr/>
          <p:nvPr/>
        </p:nvSpPr>
        <p:spPr>
          <a:xfrm>
            <a:off x="5820383" y="5243209"/>
            <a:ext cx="551234" cy="5350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ECDE91A-64D1-4FFC-BF8D-EEEABE4A025F}"/>
              </a:ext>
            </a:extLst>
          </p:cNvPr>
          <p:cNvCxnSpPr/>
          <p:nvPr/>
        </p:nvCxnSpPr>
        <p:spPr>
          <a:xfrm>
            <a:off x="6634264" y="5243209"/>
            <a:ext cx="0" cy="535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5944A64-DF46-4A01-A9A2-215A02670F81}"/>
                  </a:ext>
                </a:extLst>
              </p:cNvPr>
              <p:cNvSpPr txBox="1"/>
              <p:nvPr/>
            </p:nvSpPr>
            <p:spPr>
              <a:xfrm>
                <a:off x="6795410" y="5372219"/>
                <a:ext cx="203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oMath>
                  </m:oMathPara>
                </a14:m>
                <a:endParaRPr lang="en-US" dirty="0"/>
              </a:p>
            </p:txBody>
          </p:sp>
        </mc:Choice>
        <mc:Fallback xmlns="">
          <p:sp>
            <p:nvSpPr>
              <p:cNvPr id="17" name="TextBox 16">
                <a:extLst>
                  <a:ext uri="{FF2B5EF4-FFF2-40B4-BE49-F238E27FC236}">
                    <a16:creationId xmlns:a16="http://schemas.microsoft.com/office/drawing/2014/main" id="{95944A64-DF46-4A01-A9A2-215A02670F81}"/>
                  </a:ext>
                </a:extLst>
              </p:cNvPr>
              <p:cNvSpPr txBox="1">
                <a:spLocks noRot="1" noChangeAspect="1" noMove="1" noResize="1" noEditPoints="1" noAdjustHandles="1" noChangeArrowheads="1" noChangeShapeType="1" noTextEdit="1"/>
              </p:cNvSpPr>
              <p:nvPr/>
            </p:nvSpPr>
            <p:spPr>
              <a:xfrm>
                <a:off x="6795410" y="5372219"/>
                <a:ext cx="203004" cy="276999"/>
              </a:xfrm>
              <a:prstGeom prst="rect">
                <a:avLst/>
              </a:prstGeom>
              <a:blipFill>
                <a:blip r:embed="rId5"/>
                <a:stretch>
                  <a:fillRect l="-30303" r="-2121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D6B8EC-1835-44D6-ACF8-92C7ADC7285E}"/>
                  </a:ext>
                </a:extLst>
              </p:cNvPr>
              <p:cNvSpPr txBox="1"/>
              <p:nvPr/>
            </p:nvSpPr>
            <p:spPr>
              <a:xfrm>
                <a:off x="8078821" y="2344366"/>
                <a:ext cx="1807226" cy="984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𝑘</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rPr>
                                <m:t>𝑥</m:t>
                              </m:r>
                            </m:e>
                            <m:sup>
                              <m:r>
                                <a:rPr lang="en-GB" sz="3200" b="0" i="1" smtClean="0">
                                  <a:latin typeface="Cambria Math" panose="02040503050406030204" pitchFamily="18" charset="0"/>
                                </a:rPr>
                                <m:t>2</m:t>
                              </m:r>
                            </m:sup>
                          </m:sSup>
                        </m:num>
                        <m:den>
                          <m:r>
                            <a:rPr lang="en-GB" sz="3200" b="0" i="1" smtClean="0">
                              <a:latin typeface="Cambria Math" panose="02040503050406030204" pitchFamily="18" charset="0"/>
                            </a:rPr>
                            <m:t>2</m:t>
                          </m:r>
                        </m:den>
                      </m:f>
                    </m:oMath>
                  </m:oMathPara>
                </a14:m>
                <a:endParaRPr lang="en-US" sz="3200" dirty="0"/>
              </a:p>
            </p:txBody>
          </p:sp>
        </mc:Choice>
        <mc:Fallback xmlns="">
          <p:sp>
            <p:nvSpPr>
              <p:cNvPr id="18" name="TextBox 17">
                <a:extLst>
                  <a:ext uri="{FF2B5EF4-FFF2-40B4-BE49-F238E27FC236}">
                    <a16:creationId xmlns:a16="http://schemas.microsoft.com/office/drawing/2014/main" id="{22D6B8EC-1835-44D6-ACF8-92C7ADC7285E}"/>
                  </a:ext>
                </a:extLst>
              </p:cNvPr>
              <p:cNvSpPr txBox="1">
                <a:spLocks noRot="1" noChangeAspect="1" noMove="1" noResize="1" noEditPoints="1" noAdjustHandles="1" noChangeArrowheads="1" noChangeShapeType="1" noTextEdit="1"/>
              </p:cNvSpPr>
              <p:nvPr/>
            </p:nvSpPr>
            <p:spPr>
              <a:xfrm>
                <a:off x="8078821" y="2344366"/>
                <a:ext cx="1807226" cy="9849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BFBB43F-7406-42EE-9D21-44EF22EDDD58}"/>
                  </a:ext>
                </a:extLst>
              </p:cNvPr>
              <p:cNvSpPr txBox="1"/>
              <p:nvPr/>
            </p:nvSpPr>
            <p:spPr>
              <a:xfrm>
                <a:off x="8167156" y="4002374"/>
                <a:ext cx="1630555" cy="1023614"/>
              </a:xfrm>
              <a:prstGeom prst="roundRect">
                <a:avLst/>
              </a:prstGeom>
              <a:noFill/>
              <a:ln w="571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𝑘</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2</m:t>
                          </m:r>
                          <m:r>
                            <a:rPr lang="en-GB" sz="3200" b="0" i="1" smtClean="0">
                              <a:latin typeface="Cambria Math" panose="02040503050406030204" pitchFamily="18" charset="0"/>
                            </a:rPr>
                            <m:t>𝐹</m:t>
                          </m:r>
                        </m:num>
                        <m:den>
                          <m:r>
                            <a:rPr lang="en-GB" sz="3200" b="0" i="1" smtClean="0">
                              <a:latin typeface="Cambria Math" panose="02040503050406030204" pitchFamily="18" charset="0"/>
                              <a:ea typeface="Cambria Math" panose="02040503050406030204" pitchFamily="18" charset="0"/>
                            </a:rPr>
                            <m:t>∆</m:t>
                          </m:r>
                          <m:sSup>
                            <m:sSupPr>
                              <m:ctrlPr>
                                <a:rPr lang="en-GB" sz="3200" b="0" i="1" smtClean="0">
                                  <a:latin typeface="Cambria Math" panose="02040503050406030204" pitchFamily="18" charset="0"/>
                                  <a:ea typeface="Cambria Math" panose="02040503050406030204" pitchFamily="18" charset="0"/>
                                </a:rPr>
                              </m:ctrlPr>
                            </m:sSupPr>
                            <m:e>
                              <m:r>
                                <a:rPr lang="en-GB" sz="3200" b="0" i="1" smtClean="0">
                                  <a:latin typeface="Cambria Math" panose="02040503050406030204" pitchFamily="18" charset="0"/>
                                  <a:ea typeface="Cambria Math" panose="02040503050406030204" pitchFamily="18" charset="0"/>
                                </a:rPr>
                                <m:t>𝑥</m:t>
                              </m:r>
                            </m:e>
                            <m:sup>
                              <m:r>
                                <a:rPr lang="en-GB" sz="3200" b="0" i="1" smtClean="0">
                                  <a:latin typeface="Cambria Math" panose="02040503050406030204" pitchFamily="18" charset="0"/>
                                  <a:ea typeface="Cambria Math" panose="02040503050406030204" pitchFamily="18" charset="0"/>
                                </a:rPr>
                                <m:t>2</m:t>
                              </m:r>
                            </m:sup>
                          </m:sSup>
                        </m:den>
                      </m:f>
                    </m:oMath>
                  </m:oMathPara>
                </a14:m>
                <a:endParaRPr lang="en-US" sz="3200" dirty="0"/>
              </a:p>
            </p:txBody>
          </p:sp>
        </mc:Choice>
        <mc:Fallback xmlns="">
          <p:sp>
            <p:nvSpPr>
              <p:cNvPr id="19" name="TextBox 18">
                <a:extLst>
                  <a:ext uri="{FF2B5EF4-FFF2-40B4-BE49-F238E27FC236}">
                    <a16:creationId xmlns:a16="http://schemas.microsoft.com/office/drawing/2014/main" id="{6BFBB43F-7406-42EE-9D21-44EF22EDDD58}"/>
                  </a:ext>
                </a:extLst>
              </p:cNvPr>
              <p:cNvSpPr txBox="1">
                <a:spLocks noRot="1" noChangeAspect="1" noMove="1" noResize="1" noEditPoints="1" noAdjustHandles="1" noChangeArrowheads="1" noChangeShapeType="1" noTextEdit="1"/>
              </p:cNvSpPr>
              <p:nvPr/>
            </p:nvSpPr>
            <p:spPr>
              <a:xfrm>
                <a:off x="8167156" y="4002374"/>
                <a:ext cx="1630555" cy="1023614"/>
              </a:xfrm>
              <a:prstGeom prst="roundRect">
                <a:avLst/>
              </a:prstGeom>
              <a:blipFill>
                <a:blip r:embed="rId7"/>
                <a:stretch>
                  <a:fillRect/>
                </a:stretch>
              </a:blipFill>
              <a:ln w="571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146866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14E2BE0-CFAC-4948-B4F2-4F7804F7E432}"/>
              </a:ext>
            </a:extLst>
          </p:cNvPr>
          <p:cNvGraphicFramePr>
            <a:graphicFrameLocks/>
          </p:cNvGraphicFramePr>
          <p:nvPr>
            <p:extLst>
              <p:ext uri="{D42A27DB-BD31-4B8C-83A1-F6EECF244321}">
                <p14:modId xmlns:p14="http://schemas.microsoft.com/office/powerpoint/2010/main" val="685126054"/>
              </p:ext>
            </p:extLst>
          </p:nvPr>
        </p:nvGraphicFramePr>
        <p:xfrm>
          <a:off x="2164404" y="1101657"/>
          <a:ext cx="7863191" cy="465468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D4749B6C-47A6-40EB-9366-5B395E046C67}"/>
              </a:ext>
            </a:extLst>
          </p:cNvPr>
          <p:cNvSpPr txBox="1"/>
          <p:nvPr/>
        </p:nvSpPr>
        <p:spPr>
          <a:xfrm>
            <a:off x="2635249" y="100669"/>
            <a:ext cx="6423026" cy="461665"/>
          </a:xfrm>
          <a:prstGeom prst="rect">
            <a:avLst/>
          </a:prstGeom>
          <a:noFill/>
        </p:spPr>
        <p:txBody>
          <a:bodyPr wrap="square" rtlCol="0">
            <a:spAutoFit/>
          </a:bodyPr>
          <a:lstStyle/>
          <a:p>
            <a:pPr algn="ctr"/>
            <a:r>
              <a:rPr lang="en-GB" sz="2400" i="1" dirty="0"/>
              <a:t>A problem with multiple uses of rubber</a:t>
            </a:r>
            <a:endParaRPr lang="ka-GE" sz="2400" i="1" dirty="0"/>
          </a:p>
        </p:txBody>
      </p:sp>
    </p:spTree>
    <p:extLst>
      <p:ext uri="{BB962C8B-B14F-4D97-AF65-F5344CB8AC3E}">
        <p14:creationId xmlns:p14="http://schemas.microsoft.com/office/powerpoint/2010/main" val="2931478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2EE445-D081-4BD5-891F-6129A49EB030}"/>
              </a:ext>
            </a:extLst>
          </p:cNvPr>
          <p:cNvSpPr txBox="1"/>
          <p:nvPr/>
        </p:nvSpPr>
        <p:spPr>
          <a:xfrm>
            <a:off x="3178174" y="129244"/>
            <a:ext cx="6423026" cy="461665"/>
          </a:xfrm>
          <a:prstGeom prst="rect">
            <a:avLst/>
          </a:prstGeom>
          <a:noFill/>
        </p:spPr>
        <p:txBody>
          <a:bodyPr wrap="square" rtlCol="0">
            <a:spAutoFit/>
          </a:bodyPr>
          <a:lstStyle/>
          <a:p>
            <a:pPr algn="ctr"/>
            <a:r>
              <a:rPr lang="en-GB" sz="2400" i="1" dirty="0"/>
              <a:t>Distance from the head to the point of the stretch</a:t>
            </a:r>
            <a:endParaRPr lang="ka-GE" sz="2400" i="1" dirty="0"/>
          </a:p>
        </p:txBody>
      </p:sp>
      <p:graphicFrame>
        <p:nvGraphicFramePr>
          <p:cNvPr id="3" name="Chart 2">
            <a:extLst>
              <a:ext uri="{FF2B5EF4-FFF2-40B4-BE49-F238E27FC236}">
                <a16:creationId xmlns:a16="http://schemas.microsoft.com/office/drawing/2014/main" id="{C9D0A7E8-5A8E-4CD7-B0F0-FAB78AF7F6A2}"/>
              </a:ext>
            </a:extLst>
          </p:cNvPr>
          <p:cNvGraphicFramePr>
            <a:graphicFrameLocks/>
          </p:cNvGraphicFramePr>
          <p:nvPr>
            <p:extLst>
              <p:ext uri="{D42A27DB-BD31-4B8C-83A1-F6EECF244321}">
                <p14:modId xmlns:p14="http://schemas.microsoft.com/office/powerpoint/2010/main" val="618520996"/>
              </p:ext>
            </p:extLst>
          </p:nvPr>
        </p:nvGraphicFramePr>
        <p:xfrm>
          <a:off x="6128573" y="775607"/>
          <a:ext cx="4591050" cy="26533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C89D6CBA-9E7D-4101-958D-1B6E3C0E54EE}"/>
              </a:ext>
            </a:extLst>
          </p:cNvPr>
          <p:cNvGraphicFramePr>
            <a:graphicFrameLocks/>
          </p:cNvGraphicFramePr>
          <p:nvPr>
            <p:extLst>
              <p:ext uri="{D42A27DB-BD31-4B8C-83A1-F6EECF244321}">
                <p14:modId xmlns:p14="http://schemas.microsoft.com/office/powerpoint/2010/main" val="50048368"/>
              </p:ext>
            </p:extLst>
          </p:nvPr>
        </p:nvGraphicFramePr>
        <p:xfrm>
          <a:off x="1098412" y="3513420"/>
          <a:ext cx="4580488" cy="26805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560250AE-CA22-49C3-8C6C-DA438616CB0E}"/>
              </a:ext>
            </a:extLst>
          </p:cNvPr>
          <p:cNvGraphicFramePr>
            <a:graphicFrameLocks/>
          </p:cNvGraphicFramePr>
          <p:nvPr>
            <p:extLst>
              <p:ext uri="{D42A27DB-BD31-4B8C-83A1-F6EECF244321}">
                <p14:modId xmlns:p14="http://schemas.microsoft.com/office/powerpoint/2010/main" val="138676334"/>
              </p:ext>
            </p:extLst>
          </p:nvPr>
        </p:nvGraphicFramePr>
        <p:xfrm>
          <a:off x="6147623" y="3375988"/>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659784B0-6DA5-4308-8F2F-3DB61E8BF99B}"/>
              </a:ext>
            </a:extLst>
          </p:cNvPr>
          <p:cNvGraphicFramePr>
            <a:graphicFrameLocks/>
          </p:cNvGraphicFramePr>
          <p:nvPr>
            <p:extLst>
              <p:ext uri="{D42A27DB-BD31-4B8C-83A1-F6EECF244321}">
                <p14:modId xmlns:p14="http://schemas.microsoft.com/office/powerpoint/2010/main" val="2376113096"/>
              </p:ext>
            </p:extLst>
          </p:nvPr>
        </p:nvGraphicFramePr>
        <p:xfrm>
          <a:off x="1102656" y="775607"/>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2742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0181DAE-8734-4E4E-A962-360B8F1F23A7}"/>
              </a:ext>
            </a:extLst>
          </p:cNvPr>
          <p:cNvGraphicFramePr>
            <a:graphicFrameLocks/>
          </p:cNvGraphicFramePr>
          <p:nvPr>
            <p:extLst>
              <p:ext uri="{D42A27DB-BD31-4B8C-83A1-F6EECF244321}">
                <p14:modId xmlns:p14="http://schemas.microsoft.com/office/powerpoint/2010/main" val="2892473342"/>
              </p:ext>
            </p:extLst>
          </p:nvPr>
        </p:nvGraphicFramePr>
        <p:xfrm>
          <a:off x="848922" y="843327"/>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0B9FC59B-98FE-4CE5-A892-F081C3F3232B}"/>
              </a:ext>
            </a:extLst>
          </p:cNvPr>
          <p:cNvGraphicFramePr>
            <a:graphicFrameLocks/>
          </p:cNvGraphicFramePr>
          <p:nvPr>
            <p:extLst>
              <p:ext uri="{D42A27DB-BD31-4B8C-83A1-F6EECF244321}">
                <p14:modId xmlns:p14="http://schemas.microsoft.com/office/powerpoint/2010/main" val="892461322"/>
              </p:ext>
            </p:extLst>
          </p:nvPr>
        </p:nvGraphicFramePr>
        <p:xfrm>
          <a:off x="5753799" y="68580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35387C82-BF1B-400C-A7D8-4AD6A276D2CE}"/>
              </a:ext>
            </a:extLst>
          </p:cNvPr>
          <p:cNvGraphicFramePr>
            <a:graphicFrameLocks/>
          </p:cNvGraphicFramePr>
          <p:nvPr>
            <p:extLst>
              <p:ext uri="{D42A27DB-BD31-4B8C-83A1-F6EECF244321}">
                <p14:modId xmlns:p14="http://schemas.microsoft.com/office/powerpoint/2010/main" val="1774330495"/>
              </p:ext>
            </p:extLst>
          </p:nvPr>
        </p:nvGraphicFramePr>
        <p:xfrm>
          <a:off x="848922" y="3429000"/>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FEF5AB54-3283-4E29-9DF6-5ECE6CABA85D}"/>
              </a:ext>
            </a:extLst>
          </p:cNvPr>
          <p:cNvGraphicFramePr>
            <a:graphicFrameLocks/>
          </p:cNvGraphicFramePr>
          <p:nvPr>
            <p:extLst>
              <p:ext uri="{D42A27DB-BD31-4B8C-83A1-F6EECF244321}">
                <p14:modId xmlns:p14="http://schemas.microsoft.com/office/powerpoint/2010/main" val="2812308393"/>
              </p:ext>
            </p:extLst>
          </p:nvPr>
        </p:nvGraphicFramePr>
        <p:xfrm>
          <a:off x="5753799" y="3429000"/>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6" name="TextBox 5">
            <a:extLst>
              <a:ext uri="{FF2B5EF4-FFF2-40B4-BE49-F238E27FC236}">
                <a16:creationId xmlns:a16="http://schemas.microsoft.com/office/drawing/2014/main" id="{1ED11206-33E7-410C-A407-4A69262F835E}"/>
              </a:ext>
            </a:extLst>
          </p:cNvPr>
          <p:cNvSpPr txBox="1"/>
          <p:nvPr/>
        </p:nvSpPr>
        <p:spPr>
          <a:xfrm>
            <a:off x="3178174" y="129244"/>
            <a:ext cx="6423026" cy="461665"/>
          </a:xfrm>
          <a:prstGeom prst="rect">
            <a:avLst/>
          </a:prstGeom>
          <a:noFill/>
        </p:spPr>
        <p:txBody>
          <a:bodyPr wrap="square" rtlCol="0">
            <a:spAutoFit/>
          </a:bodyPr>
          <a:lstStyle/>
          <a:p>
            <a:pPr algn="ctr"/>
            <a:r>
              <a:rPr lang="en-GB" sz="2400" i="1" dirty="0"/>
              <a:t>Delta x - constant</a:t>
            </a:r>
            <a:endParaRPr lang="ka-GE" sz="2400" i="1" dirty="0"/>
          </a:p>
        </p:txBody>
      </p:sp>
    </p:spTree>
    <p:extLst>
      <p:ext uri="{BB962C8B-B14F-4D97-AF65-F5344CB8AC3E}">
        <p14:creationId xmlns:p14="http://schemas.microsoft.com/office/powerpoint/2010/main" val="25291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AD00192-4D17-4EF0-B4EE-C1481720923F}"/>
              </a:ext>
            </a:extLst>
          </p:cNvPr>
          <p:cNvGraphicFramePr>
            <a:graphicFrameLocks/>
          </p:cNvGraphicFramePr>
          <p:nvPr>
            <p:extLst>
              <p:ext uri="{D42A27DB-BD31-4B8C-83A1-F6EECF244321}">
                <p14:modId xmlns:p14="http://schemas.microsoft.com/office/powerpoint/2010/main" val="3566849810"/>
              </p:ext>
            </p:extLst>
          </p:nvPr>
        </p:nvGraphicFramePr>
        <p:xfrm>
          <a:off x="152399" y="1361845"/>
          <a:ext cx="5723107" cy="35749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CB2AD49F-0799-4139-B8AC-7EBCD784C08D}"/>
              </a:ext>
            </a:extLst>
          </p:cNvPr>
          <p:cNvGraphicFramePr>
            <a:graphicFrameLocks/>
          </p:cNvGraphicFramePr>
          <p:nvPr>
            <p:extLst>
              <p:ext uri="{D42A27DB-BD31-4B8C-83A1-F6EECF244321}">
                <p14:modId xmlns:p14="http://schemas.microsoft.com/office/powerpoint/2010/main" val="4262989227"/>
              </p:ext>
            </p:extLst>
          </p:nvPr>
        </p:nvGraphicFramePr>
        <p:xfrm>
          <a:off x="6316494" y="1361845"/>
          <a:ext cx="5723107" cy="3574916"/>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1C54AD3-9A42-405C-97C7-45B8FD414A5A}"/>
              </a:ext>
            </a:extLst>
          </p:cNvPr>
          <p:cNvSpPr txBox="1"/>
          <p:nvPr/>
        </p:nvSpPr>
        <p:spPr>
          <a:xfrm>
            <a:off x="3178174" y="129244"/>
            <a:ext cx="6423026" cy="461665"/>
          </a:xfrm>
          <a:prstGeom prst="rect">
            <a:avLst/>
          </a:prstGeom>
          <a:noFill/>
        </p:spPr>
        <p:txBody>
          <a:bodyPr wrap="square" rtlCol="0">
            <a:spAutoFit/>
          </a:bodyPr>
          <a:lstStyle/>
          <a:p>
            <a:pPr algn="ctr"/>
            <a:r>
              <a:rPr lang="en-GB" sz="2400" i="1" dirty="0"/>
              <a:t>Uniformly VS Non-uniformly</a:t>
            </a:r>
            <a:endParaRPr lang="ka-GE" sz="2400" i="1" dirty="0"/>
          </a:p>
        </p:txBody>
      </p:sp>
      <p:grpSp>
        <p:nvGrpSpPr>
          <p:cNvPr id="5" name="Group 4">
            <a:extLst>
              <a:ext uri="{FF2B5EF4-FFF2-40B4-BE49-F238E27FC236}">
                <a16:creationId xmlns:a16="http://schemas.microsoft.com/office/drawing/2014/main" id="{29D832A2-18EE-4C66-818E-FBEEA864C919}"/>
              </a:ext>
            </a:extLst>
          </p:cNvPr>
          <p:cNvGrpSpPr/>
          <p:nvPr/>
        </p:nvGrpSpPr>
        <p:grpSpPr>
          <a:xfrm>
            <a:off x="152399" y="5160024"/>
            <a:ext cx="1635162" cy="1116243"/>
            <a:chOff x="10434918" y="2366682"/>
            <a:chExt cx="1635162" cy="1116243"/>
          </a:xfrm>
        </p:grpSpPr>
        <p:sp>
          <p:nvSpPr>
            <p:cNvPr id="6" name="Rectangle 5">
              <a:extLst>
                <a:ext uri="{FF2B5EF4-FFF2-40B4-BE49-F238E27FC236}">
                  <a16:creationId xmlns:a16="http://schemas.microsoft.com/office/drawing/2014/main" id="{487E0D72-E8B3-43AD-A61B-B87125ED665A}"/>
                </a:ext>
              </a:extLst>
            </p:cNvPr>
            <p:cNvSpPr/>
            <p:nvPr/>
          </p:nvSpPr>
          <p:spPr>
            <a:xfrm>
              <a:off x="10434918" y="2366682"/>
              <a:ext cx="258183" cy="258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09EB66-FCF0-4DB6-BA91-F3D33EBE31CB}"/>
                </a:ext>
              </a:extLst>
            </p:cNvPr>
            <p:cNvSpPr/>
            <p:nvPr/>
          </p:nvSpPr>
          <p:spPr>
            <a:xfrm>
              <a:off x="10458226" y="3030668"/>
              <a:ext cx="258183" cy="258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EED837-BD01-4AAF-960B-F8D1797796A0}"/>
                </a:ext>
              </a:extLst>
            </p:cNvPr>
            <p:cNvSpPr txBox="1"/>
            <p:nvPr/>
          </p:nvSpPr>
          <p:spPr>
            <a:xfrm>
              <a:off x="10843708" y="2366682"/>
              <a:ext cx="1226372" cy="369332"/>
            </a:xfrm>
            <a:prstGeom prst="rect">
              <a:avLst/>
            </a:prstGeom>
            <a:noFill/>
          </p:spPr>
          <p:txBody>
            <a:bodyPr wrap="square" rtlCol="0">
              <a:spAutoFit/>
            </a:bodyPr>
            <a:lstStyle/>
            <a:p>
              <a:r>
                <a:rPr lang="en-GB" dirty="0"/>
                <a:t>Uniformly</a:t>
              </a:r>
              <a:endParaRPr lang="en-US" dirty="0"/>
            </a:p>
          </p:txBody>
        </p:sp>
        <p:sp>
          <p:nvSpPr>
            <p:cNvPr id="9" name="TextBox 8">
              <a:extLst>
                <a:ext uri="{FF2B5EF4-FFF2-40B4-BE49-F238E27FC236}">
                  <a16:creationId xmlns:a16="http://schemas.microsoft.com/office/drawing/2014/main" id="{DCB88598-46A1-44FD-8C3B-298047F38950}"/>
                </a:ext>
              </a:extLst>
            </p:cNvPr>
            <p:cNvSpPr txBox="1"/>
            <p:nvPr/>
          </p:nvSpPr>
          <p:spPr>
            <a:xfrm>
              <a:off x="10843708" y="2836594"/>
              <a:ext cx="1226372" cy="646331"/>
            </a:xfrm>
            <a:prstGeom prst="rect">
              <a:avLst/>
            </a:prstGeom>
            <a:noFill/>
          </p:spPr>
          <p:txBody>
            <a:bodyPr wrap="square" rtlCol="0">
              <a:spAutoFit/>
            </a:bodyPr>
            <a:lstStyle/>
            <a:p>
              <a:r>
                <a:rPr lang="en-GB" dirty="0"/>
                <a:t>Non-Uniformly</a:t>
              </a:r>
              <a:endParaRPr lang="en-US" dirty="0"/>
            </a:p>
          </p:txBody>
        </p:sp>
      </p:grpSp>
    </p:spTree>
    <p:extLst>
      <p:ext uri="{BB962C8B-B14F-4D97-AF65-F5344CB8AC3E}">
        <p14:creationId xmlns:p14="http://schemas.microsoft.com/office/powerpoint/2010/main" val="69099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F8F01-04B6-439B-B9C6-F90760E19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6425" y="1989096"/>
            <a:ext cx="4160520" cy="3120390"/>
          </a:xfrm>
          <a:prstGeom prst="rect">
            <a:avLst/>
          </a:prstGeom>
        </p:spPr>
      </p:pic>
      <p:cxnSp>
        <p:nvCxnSpPr>
          <p:cNvPr id="5" name="Straight Arrow Connector 4">
            <a:extLst>
              <a:ext uri="{FF2B5EF4-FFF2-40B4-BE49-F238E27FC236}">
                <a16:creationId xmlns:a16="http://schemas.microsoft.com/office/drawing/2014/main" id="{B30EF4DD-A814-4CA2-A103-EE72AA75F630}"/>
              </a:ext>
            </a:extLst>
          </p:cNvPr>
          <p:cNvCxnSpPr/>
          <p:nvPr/>
        </p:nvCxnSpPr>
        <p:spPr>
          <a:xfrm>
            <a:off x="2976880" y="3159760"/>
            <a:ext cx="0" cy="2032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E80839E-F0A6-4EAA-BB6A-59EFBB62B5A5}"/>
              </a:ext>
            </a:extLst>
          </p:cNvPr>
          <p:cNvSpPr txBox="1"/>
          <p:nvPr/>
        </p:nvSpPr>
        <p:spPr>
          <a:xfrm>
            <a:off x="3178174" y="129244"/>
            <a:ext cx="6423026" cy="461665"/>
          </a:xfrm>
          <a:prstGeom prst="rect">
            <a:avLst/>
          </a:prstGeom>
          <a:noFill/>
        </p:spPr>
        <p:txBody>
          <a:bodyPr wrap="square" rtlCol="0">
            <a:spAutoFit/>
          </a:bodyPr>
          <a:lstStyle/>
          <a:p>
            <a:pPr algn="ctr"/>
            <a:r>
              <a:rPr lang="en-GB" sz="2400" i="1" dirty="0"/>
              <a:t>Second type of shooting</a:t>
            </a:r>
            <a:endParaRPr lang="ka-GE" sz="2400" i="1" dirty="0"/>
          </a:p>
        </p:txBody>
      </p:sp>
      <p:graphicFrame>
        <p:nvGraphicFramePr>
          <p:cNvPr id="7" name="Chart 6">
            <a:extLst>
              <a:ext uri="{FF2B5EF4-FFF2-40B4-BE49-F238E27FC236}">
                <a16:creationId xmlns:a16="http://schemas.microsoft.com/office/drawing/2014/main" id="{E8A91907-999C-4D2D-A7DF-DD655612A7BF}"/>
              </a:ext>
            </a:extLst>
          </p:cNvPr>
          <p:cNvGraphicFramePr>
            <a:graphicFrameLocks/>
          </p:cNvGraphicFramePr>
          <p:nvPr>
            <p:extLst>
              <p:ext uri="{D42A27DB-BD31-4B8C-83A1-F6EECF244321}">
                <p14:modId xmlns:p14="http://schemas.microsoft.com/office/powerpoint/2010/main" val="1260170858"/>
              </p:ext>
            </p:extLst>
          </p:nvPr>
        </p:nvGraphicFramePr>
        <p:xfrm>
          <a:off x="5638801" y="806091"/>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3FFDF6CC-7674-4ED4-BA18-9EBB2D158FBC}"/>
              </a:ext>
            </a:extLst>
          </p:cNvPr>
          <p:cNvGraphicFramePr>
            <a:graphicFrameLocks/>
          </p:cNvGraphicFramePr>
          <p:nvPr>
            <p:extLst>
              <p:ext uri="{D42A27DB-BD31-4B8C-83A1-F6EECF244321}">
                <p14:modId xmlns:p14="http://schemas.microsoft.com/office/powerpoint/2010/main" val="3811432069"/>
              </p:ext>
            </p:extLst>
          </p:nvPr>
        </p:nvGraphicFramePr>
        <p:xfrm>
          <a:off x="5638801" y="3620411"/>
          <a:ext cx="4572000" cy="2743200"/>
        </p:xfrm>
        <a:graphic>
          <a:graphicData uri="http://schemas.openxmlformats.org/drawingml/2006/chart">
            <c:chart xmlns:c="http://schemas.openxmlformats.org/drawingml/2006/chart" xmlns:r="http://schemas.openxmlformats.org/officeDocument/2006/relationships" r:id="rId5"/>
          </a:graphicData>
        </a:graphic>
      </p:graphicFrame>
      <p:grpSp>
        <p:nvGrpSpPr>
          <p:cNvPr id="11" name="Group 10">
            <a:extLst>
              <a:ext uri="{FF2B5EF4-FFF2-40B4-BE49-F238E27FC236}">
                <a16:creationId xmlns:a16="http://schemas.microsoft.com/office/drawing/2014/main" id="{A12F98C9-E790-455D-9FF4-9F7F306851CF}"/>
              </a:ext>
            </a:extLst>
          </p:cNvPr>
          <p:cNvGrpSpPr/>
          <p:nvPr/>
        </p:nvGrpSpPr>
        <p:grpSpPr>
          <a:xfrm>
            <a:off x="10348857" y="3062289"/>
            <a:ext cx="1635162" cy="1116243"/>
            <a:chOff x="10434918" y="2366682"/>
            <a:chExt cx="1635162" cy="1116243"/>
          </a:xfrm>
        </p:grpSpPr>
        <p:sp>
          <p:nvSpPr>
            <p:cNvPr id="2" name="Rectangle 1">
              <a:extLst>
                <a:ext uri="{FF2B5EF4-FFF2-40B4-BE49-F238E27FC236}">
                  <a16:creationId xmlns:a16="http://schemas.microsoft.com/office/drawing/2014/main" id="{3693CF65-0D8A-46D9-991B-B01753E6E24D}"/>
                </a:ext>
              </a:extLst>
            </p:cNvPr>
            <p:cNvSpPr/>
            <p:nvPr/>
          </p:nvSpPr>
          <p:spPr>
            <a:xfrm>
              <a:off x="10434918" y="2366682"/>
              <a:ext cx="258183" cy="258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8084D6-429D-49B3-BD50-32533A8E860A}"/>
                </a:ext>
              </a:extLst>
            </p:cNvPr>
            <p:cNvSpPr/>
            <p:nvPr/>
          </p:nvSpPr>
          <p:spPr>
            <a:xfrm>
              <a:off x="10458226" y="3030668"/>
              <a:ext cx="258183" cy="258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93AD7FF-0C60-42BD-8563-C1B498D641BE}"/>
                </a:ext>
              </a:extLst>
            </p:cNvPr>
            <p:cNvSpPr txBox="1"/>
            <p:nvPr/>
          </p:nvSpPr>
          <p:spPr>
            <a:xfrm>
              <a:off x="10843708" y="2366682"/>
              <a:ext cx="1226372" cy="369332"/>
            </a:xfrm>
            <a:prstGeom prst="rect">
              <a:avLst/>
            </a:prstGeom>
            <a:noFill/>
          </p:spPr>
          <p:txBody>
            <a:bodyPr wrap="square" rtlCol="0">
              <a:spAutoFit/>
            </a:bodyPr>
            <a:lstStyle/>
            <a:p>
              <a:r>
                <a:rPr lang="en-GB" dirty="0"/>
                <a:t>Uniformly</a:t>
              </a:r>
              <a:endParaRPr lang="en-US" dirty="0"/>
            </a:p>
          </p:txBody>
        </p:sp>
        <p:sp>
          <p:nvSpPr>
            <p:cNvPr id="10" name="TextBox 9">
              <a:extLst>
                <a:ext uri="{FF2B5EF4-FFF2-40B4-BE49-F238E27FC236}">
                  <a16:creationId xmlns:a16="http://schemas.microsoft.com/office/drawing/2014/main" id="{67F40022-52C4-40DF-B881-EF9C70E40D06}"/>
                </a:ext>
              </a:extLst>
            </p:cNvPr>
            <p:cNvSpPr txBox="1"/>
            <p:nvPr/>
          </p:nvSpPr>
          <p:spPr>
            <a:xfrm>
              <a:off x="10843708" y="2836594"/>
              <a:ext cx="1226372" cy="646331"/>
            </a:xfrm>
            <a:prstGeom prst="rect">
              <a:avLst/>
            </a:prstGeom>
            <a:noFill/>
          </p:spPr>
          <p:txBody>
            <a:bodyPr wrap="square" rtlCol="0">
              <a:spAutoFit/>
            </a:bodyPr>
            <a:lstStyle/>
            <a:p>
              <a:r>
                <a:rPr lang="en-GB" dirty="0"/>
                <a:t>Non-Uniformly</a:t>
              </a:r>
              <a:endParaRPr lang="en-US" dirty="0"/>
            </a:p>
          </p:txBody>
        </p:sp>
      </p:grpSp>
    </p:spTree>
    <p:extLst>
      <p:ext uri="{BB962C8B-B14F-4D97-AF65-F5344CB8AC3E}">
        <p14:creationId xmlns:p14="http://schemas.microsoft.com/office/powerpoint/2010/main" val="1475152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69A187-CAF4-462B-BA00-1115E858A6B8}"/>
              </a:ext>
            </a:extLst>
          </p:cNvPr>
          <p:cNvSpPr txBox="1"/>
          <p:nvPr/>
        </p:nvSpPr>
        <p:spPr>
          <a:xfrm>
            <a:off x="1685925" y="3044279"/>
            <a:ext cx="8820150" cy="769441"/>
          </a:xfrm>
          <a:prstGeom prst="rect">
            <a:avLst/>
          </a:prstGeom>
          <a:noFill/>
        </p:spPr>
        <p:txBody>
          <a:bodyPr wrap="square" rtlCol="0">
            <a:spAutoFit/>
          </a:bodyPr>
          <a:lstStyle/>
          <a:p>
            <a:pPr algn="ctr"/>
            <a:r>
              <a:rPr lang="en-GB" sz="4400" b="1" i="1" dirty="0"/>
              <a:t>Conclusion</a:t>
            </a:r>
            <a:endParaRPr lang="en-US" sz="4400" b="1" i="1" dirty="0"/>
          </a:p>
        </p:txBody>
      </p:sp>
    </p:spTree>
    <p:extLst>
      <p:ext uri="{BB962C8B-B14F-4D97-AF65-F5344CB8AC3E}">
        <p14:creationId xmlns:p14="http://schemas.microsoft.com/office/powerpoint/2010/main" val="4274232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3442BBF-8259-4B69-B7F3-0B114C91BAF5}"/>
                  </a:ext>
                </a:extLst>
              </p:cNvPr>
              <p:cNvSpPr txBox="1"/>
              <p:nvPr/>
            </p:nvSpPr>
            <p:spPr>
              <a:xfrm>
                <a:off x="3644899" y="129244"/>
                <a:ext cx="5310841" cy="47179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𝐼𝑚𝑝𝑜𝑟𝑡𝑎𝑛𝑡</m:t>
                      </m:r>
                      <m:r>
                        <a:rPr lang="en-GB" sz="2400" b="0" i="1" dirty="0" smtClean="0">
                          <a:latin typeface="Cambria Math" panose="02040503050406030204" pitchFamily="18" charset="0"/>
                        </a:rPr>
                        <m:t> </m:t>
                      </m:r>
                      <m:r>
                        <a:rPr lang="en-GB" sz="2400" b="0" i="1" dirty="0" smtClean="0">
                          <a:latin typeface="Cambria Math" panose="02040503050406030204" pitchFamily="18" charset="0"/>
                        </a:rPr>
                        <m:t>𝑝𝑎𝑟𝑎𝑚𝑒𝑡𝑒𝑟𝑠</m:t>
                      </m:r>
                    </m:oMath>
                  </m:oMathPara>
                </a14:m>
                <a:endParaRPr lang="en-US" sz="2400" i="1" dirty="0"/>
              </a:p>
            </p:txBody>
          </p:sp>
        </mc:Choice>
        <mc:Fallback xmlns="">
          <p:sp>
            <p:nvSpPr>
              <p:cNvPr id="3" name="TextBox 2">
                <a:extLst>
                  <a:ext uri="{FF2B5EF4-FFF2-40B4-BE49-F238E27FC236}">
                    <a16:creationId xmlns:a16="http://schemas.microsoft.com/office/drawing/2014/main" id="{F3442BBF-8259-4B69-B7F3-0B114C91BAF5}"/>
                  </a:ext>
                </a:extLst>
              </p:cNvPr>
              <p:cNvSpPr txBox="1">
                <a:spLocks noRot="1" noChangeAspect="1" noMove="1" noResize="1" noEditPoints="1" noAdjustHandles="1" noChangeArrowheads="1" noChangeShapeType="1" noTextEdit="1"/>
              </p:cNvSpPr>
              <p:nvPr/>
            </p:nvSpPr>
            <p:spPr>
              <a:xfrm>
                <a:off x="3644899" y="129244"/>
                <a:ext cx="5310841" cy="471796"/>
              </a:xfrm>
              <a:prstGeom prst="rect">
                <a:avLst/>
              </a:prstGeom>
              <a:blipFill>
                <a:blip r:embed="rId3"/>
                <a:stretch>
                  <a:fillRect b="-1410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8D78232-614B-4575-8B63-BE655D1E52C7}"/>
              </a:ext>
            </a:extLst>
          </p:cNvPr>
          <p:cNvSpPr txBox="1"/>
          <p:nvPr/>
        </p:nvSpPr>
        <p:spPr>
          <a:xfrm>
            <a:off x="161440" y="2654215"/>
            <a:ext cx="4706470" cy="2585323"/>
          </a:xfrm>
          <a:prstGeom prst="rect">
            <a:avLst/>
          </a:prstGeom>
          <a:noFill/>
        </p:spPr>
        <p:txBody>
          <a:bodyPr wrap="square" rtlCol="0">
            <a:spAutoFit/>
          </a:bodyPr>
          <a:lstStyle/>
          <a:p>
            <a:pPr marL="285750" indent="-285750">
              <a:buFont typeface="Wingdings" panose="05000000000000000000" pitchFamily="2" charset="2"/>
              <a:buChar char="Ø"/>
            </a:pPr>
            <a:r>
              <a:rPr lang="en-GB" dirty="0"/>
              <a:t>Rubber band Stiffness</a:t>
            </a:r>
            <a:r>
              <a:rPr lang="ka-GE" dirty="0"/>
              <a:t>;</a:t>
            </a:r>
          </a:p>
          <a:p>
            <a:endParaRPr lang="ka-GE" dirty="0"/>
          </a:p>
          <a:p>
            <a:pPr marL="285750" indent="-285750">
              <a:buFont typeface="Wingdings" panose="05000000000000000000" pitchFamily="2" charset="2"/>
              <a:buChar char="Ø"/>
            </a:pPr>
            <a:r>
              <a:rPr lang="en-GB" dirty="0"/>
              <a:t>Rubber tension</a:t>
            </a:r>
            <a:r>
              <a:rPr lang="ka-GE" dirty="0"/>
              <a:t>;</a:t>
            </a:r>
          </a:p>
          <a:p>
            <a:pPr marL="285750" indent="-285750">
              <a:buFont typeface="Wingdings" panose="05000000000000000000" pitchFamily="2" charset="2"/>
              <a:buChar char="Ø"/>
            </a:pPr>
            <a:endParaRPr lang="ka-GE" dirty="0"/>
          </a:p>
          <a:p>
            <a:pPr marL="285750" indent="-285750">
              <a:buFont typeface="Wingdings" panose="05000000000000000000" pitchFamily="2" charset="2"/>
              <a:buChar char="Ø"/>
            </a:pPr>
            <a:r>
              <a:rPr lang="en-GB" dirty="0"/>
              <a:t>The distance from the rubber head to the grip point; </a:t>
            </a:r>
            <a:endParaRPr lang="ka-GE" dirty="0"/>
          </a:p>
          <a:p>
            <a:endParaRPr lang="ka-GE" dirty="0"/>
          </a:p>
          <a:p>
            <a:pPr marL="285750" indent="-285750">
              <a:buFont typeface="Wingdings" panose="05000000000000000000" pitchFamily="2" charset="2"/>
              <a:buChar char="Ø"/>
            </a:pPr>
            <a:r>
              <a:rPr lang="en-GB" dirty="0"/>
              <a:t>Air resistance</a:t>
            </a:r>
            <a:r>
              <a:rPr lang="ka-GE" dirty="0"/>
              <a:t>;</a:t>
            </a:r>
          </a:p>
          <a:p>
            <a:endParaRPr lang="ka-GE" dirty="0"/>
          </a:p>
        </p:txBody>
      </p:sp>
      <p:graphicFrame>
        <p:nvGraphicFramePr>
          <p:cNvPr id="6" name="Chart 5">
            <a:extLst>
              <a:ext uri="{FF2B5EF4-FFF2-40B4-BE49-F238E27FC236}">
                <a16:creationId xmlns:a16="http://schemas.microsoft.com/office/drawing/2014/main" id="{E3914A89-3389-4A92-99DA-CC70C0FC5A3E}"/>
              </a:ext>
            </a:extLst>
          </p:cNvPr>
          <p:cNvGraphicFramePr>
            <a:graphicFrameLocks/>
          </p:cNvGraphicFramePr>
          <p:nvPr>
            <p:extLst>
              <p:ext uri="{D42A27DB-BD31-4B8C-83A1-F6EECF244321}">
                <p14:modId xmlns:p14="http://schemas.microsoft.com/office/powerpoint/2010/main" val="3259607481"/>
              </p:ext>
            </p:extLst>
          </p:nvPr>
        </p:nvGraphicFramePr>
        <p:xfrm>
          <a:off x="2901950" y="947262"/>
          <a:ext cx="4591050" cy="265339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B93AEDC2-7FD7-4BB5-9F15-B3DA58382F55}"/>
              </a:ext>
            </a:extLst>
          </p:cNvPr>
          <p:cNvGraphicFramePr>
            <a:graphicFrameLocks/>
          </p:cNvGraphicFramePr>
          <p:nvPr>
            <p:extLst>
              <p:ext uri="{D42A27DB-BD31-4B8C-83A1-F6EECF244321}">
                <p14:modId xmlns:p14="http://schemas.microsoft.com/office/powerpoint/2010/main" val="1996633598"/>
              </p:ext>
            </p:extLst>
          </p:nvPr>
        </p:nvGraphicFramePr>
        <p:xfrm>
          <a:off x="7567780" y="947261"/>
          <a:ext cx="4313184" cy="265339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66B49DE7-9884-4D1B-86A2-8432F7E77901}"/>
              </a:ext>
            </a:extLst>
          </p:cNvPr>
          <p:cNvGraphicFramePr>
            <a:graphicFrameLocks/>
          </p:cNvGraphicFramePr>
          <p:nvPr>
            <p:extLst>
              <p:ext uri="{D42A27DB-BD31-4B8C-83A1-F6EECF244321}">
                <p14:modId xmlns:p14="http://schemas.microsoft.com/office/powerpoint/2010/main" val="3180525097"/>
              </p:ext>
            </p:extLst>
          </p:nvPr>
        </p:nvGraphicFramePr>
        <p:xfrm>
          <a:off x="5251300" y="3662680"/>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5221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D6C292A-0EB1-426F-B5C6-1C8B4A62A5EB}"/>
              </a:ext>
            </a:extLst>
          </p:cNvPr>
          <p:cNvGraphicFramePr>
            <a:graphicFrameLocks/>
          </p:cNvGraphicFramePr>
          <p:nvPr>
            <p:extLst>
              <p:ext uri="{D42A27DB-BD31-4B8C-83A1-F6EECF244321}">
                <p14:modId xmlns:p14="http://schemas.microsoft.com/office/powerpoint/2010/main" val="518537758"/>
              </p:ext>
            </p:extLst>
          </p:nvPr>
        </p:nvGraphicFramePr>
        <p:xfrm>
          <a:off x="957431" y="1391770"/>
          <a:ext cx="6660776" cy="407446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B84B7F4D-7B7B-4802-A9D5-E4792241E71A}"/>
              </a:ext>
            </a:extLst>
          </p:cNvPr>
          <p:cNvSpPr txBox="1"/>
          <p:nvPr/>
        </p:nvSpPr>
        <p:spPr>
          <a:xfrm>
            <a:off x="8089749" y="3072989"/>
            <a:ext cx="4231341" cy="1200329"/>
          </a:xfrm>
          <a:prstGeom prst="rect">
            <a:avLst/>
          </a:prstGeom>
          <a:noFill/>
        </p:spPr>
        <p:txBody>
          <a:bodyPr wrap="square" rtlCol="0">
            <a:spAutoFit/>
          </a:bodyPr>
          <a:lstStyle/>
          <a:p>
            <a:r>
              <a:rPr lang="ka-GE" dirty="0"/>
              <a:t>1 </a:t>
            </a:r>
            <a:r>
              <a:rPr lang="en-GB" dirty="0"/>
              <a:t>EXP - I was stretching from both sides</a:t>
            </a:r>
          </a:p>
          <a:p>
            <a:endParaRPr lang="en-GB" dirty="0"/>
          </a:p>
          <a:p>
            <a:endParaRPr lang="en-GB" dirty="0"/>
          </a:p>
          <a:p>
            <a:r>
              <a:rPr lang="en-GB" dirty="0"/>
              <a:t>2 EXP - I was stretching only on one side</a:t>
            </a:r>
            <a:endParaRPr lang="en-US" dirty="0"/>
          </a:p>
        </p:txBody>
      </p:sp>
      <p:sp>
        <p:nvSpPr>
          <p:cNvPr id="4" name="Rectangle 3">
            <a:extLst>
              <a:ext uri="{FF2B5EF4-FFF2-40B4-BE49-F238E27FC236}">
                <a16:creationId xmlns:a16="http://schemas.microsoft.com/office/drawing/2014/main" id="{8CBBDD04-D545-4057-ABAC-3BD8EEB09B3F}"/>
              </a:ext>
            </a:extLst>
          </p:cNvPr>
          <p:cNvSpPr/>
          <p:nvPr/>
        </p:nvSpPr>
        <p:spPr>
          <a:xfrm>
            <a:off x="7808258" y="3137971"/>
            <a:ext cx="258183" cy="258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C985955-FE88-4AD0-AFA3-254A0312AABC}"/>
              </a:ext>
            </a:extLst>
          </p:cNvPr>
          <p:cNvSpPr/>
          <p:nvPr/>
        </p:nvSpPr>
        <p:spPr>
          <a:xfrm>
            <a:off x="7808258" y="3952565"/>
            <a:ext cx="258183" cy="258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28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3BC559-FDF2-4A75-9996-6CCA2B9C9074}" type="slidenum">
              <a:rPr lang="en-US" smtClean="0"/>
              <a:t>2</a:t>
            </a:fld>
            <a:endParaRPr lang="en-US"/>
          </a:p>
        </p:txBody>
      </p:sp>
      <p:sp>
        <p:nvSpPr>
          <p:cNvPr id="3" name="TextBox 2"/>
          <p:cNvSpPr txBox="1"/>
          <p:nvPr/>
        </p:nvSpPr>
        <p:spPr>
          <a:xfrm>
            <a:off x="3644900" y="129244"/>
            <a:ext cx="4902200" cy="461665"/>
          </a:xfrm>
          <a:prstGeom prst="rect">
            <a:avLst/>
          </a:prstGeom>
          <a:noFill/>
        </p:spPr>
        <p:txBody>
          <a:bodyPr wrap="square" rtlCol="0">
            <a:spAutoFit/>
          </a:bodyPr>
          <a:lstStyle/>
          <a:p>
            <a:pPr algn="ctr"/>
            <a:r>
              <a:rPr lang="en-GB" sz="2400" i="1" dirty="0"/>
              <a:t>Plan</a:t>
            </a:r>
            <a:endParaRPr lang="en-US" sz="2400" i="1" dirty="0"/>
          </a:p>
        </p:txBody>
      </p:sp>
      <p:sp>
        <p:nvSpPr>
          <p:cNvPr id="4" name="TextBox 3"/>
          <p:cNvSpPr txBox="1"/>
          <p:nvPr/>
        </p:nvSpPr>
        <p:spPr>
          <a:xfrm>
            <a:off x="885825" y="1508462"/>
            <a:ext cx="8559800" cy="4401205"/>
          </a:xfrm>
          <a:prstGeom prst="rect">
            <a:avLst/>
          </a:prstGeom>
          <a:noFill/>
        </p:spPr>
        <p:txBody>
          <a:bodyPr wrap="square" rtlCol="0">
            <a:spAutoFit/>
          </a:bodyPr>
          <a:lstStyle/>
          <a:p>
            <a:pPr marL="285750" indent="-285750" algn="just">
              <a:buFont typeface="Wingdings" panose="05000000000000000000" pitchFamily="2" charset="2"/>
              <a:buChar char="q"/>
            </a:pPr>
            <a:r>
              <a:rPr lang="en-GB" dirty="0"/>
              <a:t>Explanation of the phenomenon</a:t>
            </a:r>
            <a:endParaRPr lang="ka-GE" dirty="0"/>
          </a:p>
          <a:p>
            <a:pPr marL="742950" lvl="1" indent="-285750" algn="just">
              <a:buFont typeface="Wingdings" panose="05000000000000000000" pitchFamily="2" charset="2"/>
              <a:buChar char="Ø"/>
            </a:pPr>
            <a:r>
              <a:rPr lang="en-GB" sz="1600" i="1" dirty="0"/>
              <a:t>What is the cause of the rubber shot</a:t>
            </a:r>
            <a:r>
              <a:rPr lang="ka-GE" sz="1600" i="1" dirty="0"/>
              <a:t>;</a:t>
            </a:r>
            <a:endParaRPr lang="en-GB" sz="1600" i="1" dirty="0"/>
          </a:p>
          <a:p>
            <a:pPr marL="742950" lvl="1" indent="-285750" algn="just">
              <a:buFont typeface="Wingdings" panose="05000000000000000000" pitchFamily="2" charset="2"/>
              <a:buChar char="Ø"/>
            </a:pPr>
            <a:r>
              <a:rPr lang="en-GB" sz="1600" i="1" dirty="0"/>
              <a:t>Why does a spinning rubber go farther;</a:t>
            </a:r>
            <a:endParaRPr lang="ka-GE" sz="1600" i="1" dirty="0"/>
          </a:p>
          <a:p>
            <a:pPr lvl="1" algn="just"/>
            <a:endParaRPr lang="ka-GE" sz="1600" i="1" dirty="0"/>
          </a:p>
          <a:p>
            <a:pPr lvl="1" algn="just"/>
            <a:endParaRPr lang="ka-GE" sz="1600" i="1" dirty="0"/>
          </a:p>
          <a:p>
            <a:pPr marL="285750" indent="-285750" algn="just">
              <a:buFont typeface="Wingdings" panose="05000000000000000000" pitchFamily="2" charset="2"/>
              <a:buChar char="q"/>
            </a:pPr>
            <a:r>
              <a:rPr lang="en-GB" dirty="0"/>
              <a:t>Experimental Part</a:t>
            </a:r>
            <a:endParaRPr lang="ka-GE" dirty="0"/>
          </a:p>
          <a:p>
            <a:pPr marL="742950" lvl="1" indent="-285750" algn="just">
              <a:buFont typeface="Wingdings" panose="05000000000000000000" pitchFamily="2" charset="2"/>
              <a:buChar char="Ø"/>
            </a:pPr>
            <a:r>
              <a:rPr lang="en-GB" sz="1600" i="1" dirty="0"/>
              <a:t>Experimental setup</a:t>
            </a:r>
            <a:r>
              <a:rPr lang="ka-GE" sz="1600" i="1" dirty="0"/>
              <a:t>;</a:t>
            </a:r>
          </a:p>
          <a:p>
            <a:pPr marL="742950" lvl="1" indent="-285750" algn="just">
              <a:buFont typeface="Wingdings" panose="05000000000000000000" pitchFamily="2" charset="2"/>
              <a:buChar char="Ø"/>
            </a:pPr>
            <a:r>
              <a:rPr lang="en-GB" sz="1600" i="1" dirty="0"/>
              <a:t>What problems did we have during the experiments and how did we fix them;</a:t>
            </a:r>
            <a:endParaRPr lang="ka-GE" sz="1600" i="1" dirty="0"/>
          </a:p>
          <a:p>
            <a:pPr marL="742950" lvl="1" indent="-285750" algn="just">
              <a:buFont typeface="Wingdings" panose="05000000000000000000" pitchFamily="2" charset="2"/>
              <a:buChar char="Ø"/>
            </a:pPr>
            <a:r>
              <a:rPr lang="en-GB" sz="1600" i="1" dirty="0"/>
              <a:t>Tension of the rubber band</a:t>
            </a:r>
            <a:r>
              <a:rPr lang="ka-GE" sz="1600" i="1" dirty="0"/>
              <a:t>;</a:t>
            </a:r>
          </a:p>
          <a:p>
            <a:pPr marL="742950" lvl="1" indent="-285750" algn="just">
              <a:buFont typeface="Wingdings" panose="05000000000000000000" pitchFamily="2" charset="2"/>
              <a:buChar char="Ø"/>
            </a:pPr>
            <a:r>
              <a:rPr lang="en-GB" sz="1600" i="1" dirty="0"/>
              <a:t>Distance from the head to the point of tension;</a:t>
            </a:r>
            <a:endParaRPr lang="ka-GE" sz="1600" i="1" dirty="0"/>
          </a:p>
          <a:p>
            <a:pPr marL="742950" lvl="1" indent="-285750" algn="just">
              <a:buFont typeface="Wingdings" panose="05000000000000000000" pitchFamily="2" charset="2"/>
              <a:buChar char="Ø"/>
            </a:pPr>
            <a:r>
              <a:rPr lang="en-GB" sz="1600" i="1" dirty="0"/>
              <a:t>Determination of rubber</a:t>
            </a:r>
            <a:r>
              <a:rPr lang="ka-GE" sz="1600" i="1" dirty="0"/>
              <a:t> </a:t>
            </a:r>
            <a:r>
              <a:rPr lang="en-GB" sz="1600" i="1" dirty="0"/>
              <a:t>stiffness</a:t>
            </a:r>
            <a:r>
              <a:rPr lang="ka-GE" sz="1600" i="1" dirty="0"/>
              <a:t>;</a:t>
            </a:r>
          </a:p>
          <a:p>
            <a:pPr marL="742950" lvl="1" indent="-285750" algn="just">
              <a:buFont typeface="Wingdings" panose="05000000000000000000" pitchFamily="2" charset="2"/>
              <a:buChar char="Ø"/>
            </a:pPr>
            <a:r>
              <a:rPr lang="en-GB" sz="1600" i="1" dirty="0"/>
              <a:t>Different rubber bands</a:t>
            </a:r>
            <a:r>
              <a:rPr lang="ka-GE" sz="1600" i="1" dirty="0"/>
              <a:t>; </a:t>
            </a:r>
            <a:endParaRPr lang="en-GB" sz="1600" i="1" dirty="0"/>
          </a:p>
          <a:p>
            <a:pPr lvl="1" algn="just"/>
            <a:endParaRPr lang="ka-GE" sz="1600" i="1" dirty="0"/>
          </a:p>
          <a:p>
            <a:pPr marL="742950" lvl="1" indent="-285750" algn="just">
              <a:buFont typeface="Wingdings" panose="05000000000000000000" pitchFamily="2" charset="2"/>
              <a:buChar char="Ø"/>
            </a:pPr>
            <a:endParaRPr lang="ka-GE" sz="1600" i="1" dirty="0"/>
          </a:p>
          <a:p>
            <a:pPr marL="285750" indent="-285750" algn="just">
              <a:buFont typeface="Wingdings" panose="05000000000000000000" pitchFamily="2" charset="2"/>
              <a:buChar char="q"/>
            </a:pPr>
            <a:r>
              <a:rPr lang="en-GB" dirty="0"/>
              <a:t>Conclusion</a:t>
            </a:r>
            <a:endParaRPr lang="ka-GE" dirty="0"/>
          </a:p>
          <a:p>
            <a:pPr marL="742950" lvl="1" indent="-285750" algn="just">
              <a:buFont typeface="Wingdings" panose="05000000000000000000" pitchFamily="2" charset="2"/>
              <a:buChar char="Ø"/>
            </a:pPr>
            <a:r>
              <a:rPr lang="en-GB" sz="1600" i="1" dirty="0"/>
              <a:t>Important parameters</a:t>
            </a:r>
            <a:r>
              <a:rPr lang="ka-GE" sz="1600" i="1" dirty="0"/>
              <a:t>;</a:t>
            </a:r>
          </a:p>
          <a:p>
            <a:pPr marL="742950" lvl="1" indent="-285750" algn="just">
              <a:buFont typeface="Wingdings" panose="05000000000000000000" pitchFamily="2" charset="2"/>
              <a:buChar char="Ø"/>
            </a:pPr>
            <a:endParaRPr lang="ka-GE" dirty="0"/>
          </a:p>
        </p:txBody>
      </p:sp>
    </p:spTree>
    <p:extLst>
      <p:ext uri="{BB962C8B-B14F-4D97-AF65-F5344CB8AC3E}">
        <p14:creationId xmlns:p14="http://schemas.microsoft.com/office/powerpoint/2010/main" val="224934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69A187-CAF4-462B-BA00-1115E858A6B8}"/>
              </a:ext>
            </a:extLst>
          </p:cNvPr>
          <p:cNvSpPr txBox="1"/>
          <p:nvPr/>
        </p:nvSpPr>
        <p:spPr>
          <a:xfrm>
            <a:off x="1685925" y="3044279"/>
            <a:ext cx="8820150" cy="769441"/>
          </a:xfrm>
          <a:prstGeom prst="rect">
            <a:avLst/>
          </a:prstGeom>
          <a:noFill/>
        </p:spPr>
        <p:txBody>
          <a:bodyPr wrap="square" rtlCol="0">
            <a:spAutoFit/>
          </a:bodyPr>
          <a:lstStyle/>
          <a:p>
            <a:pPr algn="ctr"/>
            <a:r>
              <a:rPr lang="en-GB" sz="4400" b="1" i="1" dirty="0"/>
              <a:t>Thanks for your attention! </a:t>
            </a:r>
            <a:endParaRPr lang="en-US" sz="4400" b="1" i="1" dirty="0"/>
          </a:p>
        </p:txBody>
      </p:sp>
    </p:spTree>
    <p:extLst>
      <p:ext uri="{BB962C8B-B14F-4D97-AF65-F5344CB8AC3E}">
        <p14:creationId xmlns:p14="http://schemas.microsoft.com/office/powerpoint/2010/main" val="186546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3BC559-FDF2-4A75-9996-6CCA2B9C9074}" type="slidenum">
              <a:rPr lang="en-US" smtClean="0"/>
              <a:t>21</a:t>
            </a:fld>
            <a:endParaRPr lang="en-US"/>
          </a:p>
        </p:txBody>
      </p:sp>
      <p:sp>
        <p:nvSpPr>
          <p:cNvPr id="3" name="TextBox 2"/>
          <p:cNvSpPr txBox="1"/>
          <p:nvPr/>
        </p:nvSpPr>
        <p:spPr>
          <a:xfrm>
            <a:off x="3644900" y="129244"/>
            <a:ext cx="4902200" cy="461665"/>
          </a:xfrm>
          <a:prstGeom prst="rect">
            <a:avLst/>
          </a:prstGeom>
          <a:noFill/>
        </p:spPr>
        <p:txBody>
          <a:bodyPr wrap="square" rtlCol="0">
            <a:spAutoFit/>
          </a:bodyPr>
          <a:lstStyle/>
          <a:p>
            <a:pPr algn="ctr"/>
            <a:r>
              <a:rPr lang="ka-GE" sz="2400" i="1" dirty="0"/>
              <a:t>გეგმა</a:t>
            </a:r>
            <a:endParaRPr lang="en-US" sz="2400" i="1" dirty="0"/>
          </a:p>
        </p:txBody>
      </p:sp>
      <p:sp>
        <p:nvSpPr>
          <p:cNvPr id="4" name="TextBox 3"/>
          <p:cNvSpPr txBox="1"/>
          <p:nvPr/>
        </p:nvSpPr>
        <p:spPr>
          <a:xfrm>
            <a:off x="838200" y="917912"/>
            <a:ext cx="8559800" cy="5447645"/>
          </a:xfrm>
          <a:prstGeom prst="rect">
            <a:avLst/>
          </a:prstGeom>
          <a:noFill/>
        </p:spPr>
        <p:txBody>
          <a:bodyPr wrap="square" rtlCol="0">
            <a:spAutoFit/>
          </a:bodyPr>
          <a:lstStyle/>
          <a:p>
            <a:pPr marL="285750" indent="-285750" algn="just">
              <a:buFont typeface="Wingdings" panose="05000000000000000000" pitchFamily="2" charset="2"/>
              <a:buChar char="q"/>
            </a:pPr>
            <a:r>
              <a:rPr lang="ka-GE" dirty="0"/>
              <a:t>მოვლენის ახსნა</a:t>
            </a:r>
          </a:p>
          <a:p>
            <a:pPr marL="742950" lvl="1" indent="-285750" algn="just">
              <a:buFont typeface="Wingdings" panose="05000000000000000000" pitchFamily="2" charset="2"/>
              <a:buChar char="Ø"/>
            </a:pPr>
            <a:r>
              <a:rPr lang="en-US" sz="1600" i="1" dirty="0"/>
              <a:t>რ</a:t>
            </a:r>
            <a:r>
              <a:rPr lang="ka-GE" sz="1600" i="1" dirty="0"/>
              <a:t>ატომ ხდება რეზინის გასროლა;</a:t>
            </a:r>
          </a:p>
          <a:p>
            <a:pPr lvl="1" algn="just"/>
            <a:endParaRPr lang="ka-GE" sz="1600" i="1" dirty="0"/>
          </a:p>
          <a:p>
            <a:pPr marL="285750" indent="-285750" algn="just">
              <a:buFont typeface="Wingdings" panose="05000000000000000000" pitchFamily="2" charset="2"/>
              <a:buChar char="q"/>
            </a:pPr>
            <a:r>
              <a:rPr lang="en-US" dirty="0"/>
              <a:t>თ</a:t>
            </a:r>
            <a:r>
              <a:rPr lang="ka-GE" dirty="0"/>
              <a:t>ეორიული მოდელი</a:t>
            </a:r>
          </a:p>
          <a:p>
            <a:pPr marL="742950" lvl="1" indent="-285750" algn="just">
              <a:buFont typeface="Wingdings" panose="05000000000000000000" pitchFamily="2" charset="2"/>
              <a:buChar char="Ø"/>
            </a:pPr>
            <a:r>
              <a:rPr lang="ka-GE" sz="1600" i="1" dirty="0"/>
              <a:t>პოტენციური და კინეტიკური ენერგია;</a:t>
            </a:r>
          </a:p>
          <a:p>
            <a:pPr marL="742950" lvl="1" indent="-285750" algn="just">
              <a:buFont typeface="Wingdings" panose="05000000000000000000" pitchFamily="2" charset="2"/>
              <a:buChar char="Ø"/>
            </a:pPr>
            <a:r>
              <a:rPr lang="ka-GE" sz="1600" i="1" dirty="0"/>
              <a:t>საწყისი სიჩქარე;</a:t>
            </a:r>
          </a:p>
          <a:p>
            <a:pPr lvl="1" algn="just"/>
            <a:endParaRPr lang="ka-GE" sz="1600" i="1" dirty="0"/>
          </a:p>
          <a:p>
            <a:pPr marL="285750" indent="-285750" algn="just">
              <a:buFont typeface="Wingdings" panose="05000000000000000000" pitchFamily="2" charset="2"/>
              <a:buChar char="q"/>
            </a:pPr>
            <a:r>
              <a:rPr lang="en-US" dirty="0"/>
              <a:t>ე</a:t>
            </a:r>
            <a:r>
              <a:rPr lang="ka-GE" dirty="0"/>
              <a:t>ქპსერიმენტული ნაწილი</a:t>
            </a:r>
          </a:p>
          <a:p>
            <a:pPr marL="742950" lvl="1" indent="-285750" algn="just">
              <a:buFont typeface="Wingdings" panose="05000000000000000000" pitchFamily="2" charset="2"/>
              <a:buChar char="Ø"/>
            </a:pPr>
            <a:r>
              <a:rPr lang="en-US" sz="1600" i="1" dirty="0"/>
              <a:t>ე</a:t>
            </a:r>
            <a:r>
              <a:rPr lang="ka-GE" sz="1600" i="1" dirty="0"/>
              <a:t>ქსპერიმენტული დანადგარი;</a:t>
            </a:r>
          </a:p>
          <a:p>
            <a:pPr marL="742950" lvl="1" indent="-285750" algn="just">
              <a:buFont typeface="Wingdings" panose="05000000000000000000" pitchFamily="2" charset="2"/>
              <a:buChar char="Ø"/>
            </a:pPr>
            <a:r>
              <a:rPr lang="ka-GE" sz="1600" i="1" dirty="0"/>
              <a:t>რეზინის დაჭიმულობა;</a:t>
            </a:r>
          </a:p>
          <a:p>
            <a:pPr marL="742950" lvl="1" indent="-285750" algn="just">
              <a:buFont typeface="Wingdings" panose="05000000000000000000" pitchFamily="2" charset="2"/>
              <a:buChar char="Ø"/>
            </a:pPr>
            <a:r>
              <a:rPr lang="ka-GE" sz="1600" i="1" dirty="0"/>
              <a:t>მანძილი სათავიდან დაჭიმვის ადგილამდე;</a:t>
            </a:r>
          </a:p>
          <a:p>
            <a:pPr marL="742950" lvl="1" indent="-285750" algn="just">
              <a:buFont typeface="Wingdings" panose="05000000000000000000" pitchFamily="2" charset="2"/>
              <a:buChar char="Ø"/>
            </a:pPr>
            <a:r>
              <a:rPr lang="ka-GE" sz="1600" i="1" dirty="0"/>
              <a:t>რეზინის სიხისტის დადგენა;</a:t>
            </a:r>
          </a:p>
          <a:p>
            <a:pPr marL="742950" lvl="1" indent="-285750" algn="just">
              <a:buFont typeface="Wingdings" panose="05000000000000000000" pitchFamily="2" charset="2"/>
              <a:buChar char="Ø"/>
            </a:pPr>
            <a:r>
              <a:rPr lang="ka-GE" sz="1600" i="1" dirty="0"/>
              <a:t>რეზინის სიხისტის ცვლილება; </a:t>
            </a:r>
            <a:endParaRPr lang="en-GB" sz="1600" i="1" dirty="0"/>
          </a:p>
          <a:p>
            <a:pPr lvl="1" algn="just"/>
            <a:endParaRPr lang="ka-GE" sz="1600" i="1" dirty="0"/>
          </a:p>
          <a:p>
            <a:pPr marL="285750" indent="-285750" algn="just">
              <a:buFont typeface="Wingdings" panose="05000000000000000000" pitchFamily="2" charset="2"/>
              <a:buChar char="q"/>
            </a:pPr>
            <a:r>
              <a:rPr lang="en-US" dirty="0"/>
              <a:t>თ</a:t>
            </a:r>
            <a:r>
              <a:rPr lang="ka-GE" dirty="0"/>
              <a:t>ეორიული და ექსპერიმეტნული შედეგების შედარება</a:t>
            </a:r>
          </a:p>
          <a:p>
            <a:pPr marL="742950" lvl="1" indent="-285750" algn="just">
              <a:buFont typeface="Wingdings" panose="05000000000000000000" pitchFamily="2" charset="2"/>
              <a:buChar char="Ø"/>
            </a:pPr>
            <a:r>
              <a:rPr lang="ka-GE" sz="1600" i="1" dirty="0"/>
              <a:t>თეორიული და ექსპერიმენტული გრაფიკები;</a:t>
            </a:r>
            <a:endParaRPr lang="en-US" sz="1600" i="1" dirty="0"/>
          </a:p>
          <a:p>
            <a:pPr marL="742950" lvl="1" indent="-285750" algn="just">
              <a:buFont typeface="Wingdings" panose="05000000000000000000" pitchFamily="2" charset="2"/>
              <a:buChar char="Ø"/>
            </a:pPr>
            <a:endParaRPr lang="ka-GE" sz="1600" i="1" dirty="0"/>
          </a:p>
          <a:p>
            <a:pPr marL="285750" indent="-285750" algn="just">
              <a:buFont typeface="Wingdings" panose="05000000000000000000" pitchFamily="2" charset="2"/>
              <a:buChar char="q"/>
            </a:pPr>
            <a:r>
              <a:rPr lang="en-US" dirty="0"/>
              <a:t>დ</a:t>
            </a:r>
            <a:r>
              <a:rPr lang="ka-GE" dirty="0"/>
              <a:t>ასკვნა</a:t>
            </a:r>
          </a:p>
          <a:p>
            <a:pPr marL="742950" lvl="1" indent="-285750" algn="just">
              <a:buFont typeface="Wingdings" panose="05000000000000000000" pitchFamily="2" charset="2"/>
              <a:buChar char="Ø"/>
            </a:pPr>
            <a:r>
              <a:rPr lang="ka-GE" sz="1600" i="1" dirty="0"/>
              <a:t>მნიშვნელოვანი პარამეტრები;</a:t>
            </a:r>
          </a:p>
          <a:p>
            <a:pPr marL="742950" lvl="1" indent="-285750" algn="just">
              <a:buFont typeface="Wingdings" panose="05000000000000000000" pitchFamily="2" charset="2"/>
              <a:buChar char="Ø"/>
            </a:pPr>
            <a:r>
              <a:rPr lang="ka-GE" sz="1600" i="1" dirty="0"/>
              <a:t>მონაცემთა ანალიზი;</a:t>
            </a:r>
          </a:p>
          <a:p>
            <a:pPr marL="742950" lvl="1" indent="-285750" algn="just">
              <a:buFont typeface="Wingdings" panose="05000000000000000000" pitchFamily="2" charset="2"/>
              <a:buChar char="Ø"/>
            </a:pPr>
            <a:endParaRPr lang="ka-GE" dirty="0"/>
          </a:p>
        </p:txBody>
      </p:sp>
      <p:pic>
        <p:nvPicPr>
          <p:cNvPr id="5" name="Picture 4">
            <a:extLst>
              <a:ext uri="{FF2B5EF4-FFF2-40B4-BE49-F238E27FC236}">
                <a16:creationId xmlns:a16="http://schemas.microsoft.com/office/drawing/2014/main" id="{264AA45E-F787-44F7-88D7-51DC807E9EA3}"/>
              </a:ext>
            </a:extLst>
          </p:cNvPr>
          <p:cNvPicPr>
            <a:picLocks noChangeAspect="1"/>
          </p:cNvPicPr>
          <p:nvPr/>
        </p:nvPicPr>
        <p:blipFill rotWithShape="1">
          <a:blip r:embed="rId2">
            <a:extLst>
              <a:ext uri="{28A0092B-C50C-407E-A947-70E740481C1C}">
                <a14:useLocalDpi xmlns:a14="http://schemas.microsoft.com/office/drawing/2010/main" val="0"/>
              </a:ext>
            </a:extLst>
          </a:blip>
          <a:srcRect l="24444" t="31667" b="18889"/>
          <a:stretch/>
        </p:blipFill>
        <p:spPr>
          <a:xfrm rot="5400000">
            <a:off x="6996114" y="2330461"/>
            <a:ext cx="5181600" cy="2543175"/>
          </a:xfrm>
          <a:prstGeom prst="rect">
            <a:avLst/>
          </a:prstGeom>
        </p:spPr>
      </p:pic>
    </p:spTree>
    <p:extLst>
      <p:ext uri="{BB962C8B-B14F-4D97-AF65-F5344CB8AC3E}">
        <p14:creationId xmlns:p14="http://schemas.microsoft.com/office/powerpoint/2010/main" val="3524002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3BC559-FDF2-4A75-9996-6CCA2B9C9074}" type="slidenum">
              <a:rPr lang="en-US" smtClean="0"/>
              <a:t>22</a:t>
            </a:fld>
            <a:endParaRPr lang="en-US"/>
          </a:p>
        </p:txBody>
      </p:sp>
      <p:sp>
        <p:nvSpPr>
          <p:cNvPr id="4" name="TextBox 3">
            <a:extLst>
              <a:ext uri="{FF2B5EF4-FFF2-40B4-BE49-F238E27FC236}">
                <a16:creationId xmlns:a16="http://schemas.microsoft.com/office/drawing/2014/main" id="{4A55DBC2-0CC5-451B-A4A9-78C20F339ACD}"/>
              </a:ext>
            </a:extLst>
          </p:cNvPr>
          <p:cNvSpPr txBox="1"/>
          <p:nvPr/>
        </p:nvSpPr>
        <p:spPr>
          <a:xfrm>
            <a:off x="1685925" y="3044279"/>
            <a:ext cx="8820150" cy="769441"/>
          </a:xfrm>
          <a:prstGeom prst="rect">
            <a:avLst/>
          </a:prstGeom>
          <a:noFill/>
        </p:spPr>
        <p:txBody>
          <a:bodyPr wrap="square" rtlCol="0">
            <a:spAutoFit/>
          </a:bodyPr>
          <a:lstStyle/>
          <a:p>
            <a:pPr algn="ctr"/>
            <a:r>
              <a:rPr lang="ka-GE" sz="4400" b="1" i="1" dirty="0"/>
              <a:t>თეორიული მოდელი</a:t>
            </a:r>
            <a:endParaRPr lang="en-US" sz="4400" b="1" i="1" dirty="0"/>
          </a:p>
        </p:txBody>
      </p:sp>
    </p:spTree>
    <p:extLst>
      <p:ext uri="{BB962C8B-B14F-4D97-AF65-F5344CB8AC3E}">
        <p14:creationId xmlns:p14="http://schemas.microsoft.com/office/powerpoint/2010/main" val="67397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A63153-45B7-4971-BAB8-A7519CFCADB8}"/>
              </a:ext>
            </a:extLst>
          </p:cNvPr>
          <p:cNvSpPr/>
          <p:nvPr/>
        </p:nvSpPr>
        <p:spPr>
          <a:xfrm>
            <a:off x="1104900" y="2000250"/>
            <a:ext cx="2895600" cy="323850"/>
          </a:xfrm>
          <a:prstGeom prst="rect">
            <a:avLst/>
          </a:prstGeom>
          <a:ln>
            <a:solidFill>
              <a:srgbClr val="FFC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Right Brace 4">
            <a:extLst>
              <a:ext uri="{FF2B5EF4-FFF2-40B4-BE49-F238E27FC236}">
                <a16:creationId xmlns:a16="http://schemas.microsoft.com/office/drawing/2014/main" id="{96B00C62-1D3D-49BD-B7A8-782E90F2F1DE}"/>
              </a:ext>
            </a:extLst>
          </p:cNvPr>
          <p:cNvSpPr/>
          <p:nvPr/>
        </p:nvSpPr>
        <p:spPr>
          <a:xfrm rot="16200000">
            <a:off x="2390775" y="276224"/>
            <a:ext cx="323849" cy="2895600"/>
          </a:xfrm>
          <a:prstGeom prst="rightBrac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FF4A5C-FDCA-4BBF-AD50-8A2FAD67FEA1}"/>
                  </a:ext>
                </a:extLst>
              </p:cNvPr>
              <p:cNvSpPr txBox="1"/>
              <p:nvPr/>
            </p:nvSpPr>
            <p:spPr>
              <a:xfrm>
                <a:off x="2486527" y="1227949"/>
                <a:ext cx="132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m:t>
                      </m:r>
                    </m:oMath>
                  </m:oMathPara>
                </a14:m>
                <a:endParaRPr lang="en-US" dirty="0"/>
              </a:p>
            </p:txBody>
          </p:sp>
        </mc:Choice>
        <mc:Fallback xmlns="">
          <p:sp>
            <p:nvSpPr>
              <p:cNvPr id="6" name="TextBox 5">
                <a:extLst>
                  <a:ext uri="{FF2B5EF4-FFF2-40B4-BE49-F238E27FC236}">
                    <a16:creationId xmlns:a16="http://schemas.microsoft.com/office/drawing/2014/main" id="{55FF4A5C-FDCA-4BBF-AD50-8A2FAD67FEA1}"/>
                  </a:ext>
                </a:extLst>
              </p:cNvPr>
              <p:cNvSpPr txBox="1">
                <a:spLocks noRot="1" noChangeAspect="1" noMove="1" noResize="1" noEditPoints="1" noAdjustHandles="1" noChangeArrowheads="1" noChangeShapeType="1" noTextEdit="1"/>
              </p:cNvSpPr>
              <p:nvPr/>
            </p:nvSpPr>
            <p:spPr>
              <a:xfrm>
                <a:off x="2486527" y="1227949"/>
                <a:ext cx="132344" cy="276999"/>
              </a:xfrm>
              <a:prstGeom prst="rect">
                <a:avLst/>
              </a:prstGeom>
              <a:blipFill>
                <a:blip r:embed="rId3"/>
                <a:stretch>
                  <a:fillRect l="-45455" r="-36364" b="-6522"/>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B4D8656-D000-4AD4-B30D-C0F27CBDEEA0}"/>
              </a:ext>
            </a:extLst>
          </p:cNvPr>
          <p:cNvCxnSpPr>
            <a:cxnSpLocks/>
          </p:cNvCxnSpPr>
          <p:nvPr/>
        </p:nvCxnSpPr>
        <p:spPr>
          <a:xfrm>
            <a:off x="2200275" y="2000250"/>
            <a:ext cx="0" cy="32385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57CA51D4-7FC7-4644-A2CB-B811F47B6AAD}"/>
              </a:ext>
            </a:extLst>
          </p:cNvPr>
          <p:cNvSpPr/>
          <p:nvPr/>
        </p:nvSpPr>
        <p:spPr>
          <a:xfrm rot="5400000">
            <a:off x="1490658" y="2052644"/>
            <a:ext cx="323850" cy="1095366"/>
          </a:xfrm>
          <a:prstGeom prst="rightBrac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CBC177-AE3A-4EFD-8E57-BBCBE29E6CD3}"/>
                  </a:ext>
                </a:extLst>
              </p:cNvPr>
              <p:cNvSpPr txBox="1"/>
              <p:nvPr/>
            </p:nvSpPr>
            <p:spPr>
              <a:xfrm>
                <a:off x="1586411" y="2876554"/>
                <a:ext cx="2323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oMath>
                  </m:oMathPara>
                </a14:m>
                <a:endParaRPr lang="en-US" dirty="0"/>
              </a:p>
            </p:txBody>
          </p:sp>
        </mc:Choice>
        <mc:Fallback xmlns="">
          <p:sp>
            <p:nvSpPr>
              <p:cNvPr id="18" name="TextBox 17">
                <a:extLst>
                  <a:ext uri="{FF2B5EF4-FFF2-40B4-BE49-F238E27FC236}">
                    <a16:creationId xmlns:a16="http://schemas.microsoft.com/office/drawing/2014/main" id="{13CBC177-AE3A-4EFD-8E57-BBCBE29E6CD3}"/>
                  </a:ext>
                </a:extLst>
              </p:cNvPr>
              <p:cNvSpPr txBox="1">
                <a:spLocks noRot="1" noChangeAspect="1" noMove="1" noResize="1" noEditPoints="1" noAdjustHandles="1" noChangeArrowheads="1" noChangeShapeType="1" noTextEdit="1"/>
              </p:cNvSpPr>
              <p:nvPr/>
            </p:nvSpPr>
            <p:spPr>
              <a:xfrm>
                <a:off x="1586411" y="2876554"/>
                <a:ext cx="232371" cy="276999"/>
              </a:xfrm>
              <a:prstGeom prst="rect">
                <a:avLst/>
              </a:prstGeom>
              <a:blipFill>
                <a:blip r:embed="rId4"/>
                <a:stretch>
                  <a:fillRect l="-26316" r="-10526" b="-15556"/>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907C1A3D-E4DF-44A8-A395-6F13017EB028}"/>
              </a:ext>
            </a:extLst>
          </p:cNvPr>
          <p:cNvSpPr/>
          <p:nvPr/>
        </p:nvSpPr>
        <p:spPr>
          <a:xfrm>
            <a:off x="1104898" y="4095749"/>
            <a:ext cx="3829047" cy="323850"/>
          </a:xfrm>
          <a:prstGeom prst="rect">
            <a:avLst/>
          </a:prstGeom>
          <a:ln>
            <a:solidFill>
              <a:srgbClr val="FFC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22AF91D7-67DA-4C26-ABA7-FBC338073DC9}"/>
              </a:ext>
            </a:extLst>
          </p:cNvPr>
          <p:cNvCxnSpPr>
            <a:cxnSpLocks/>
          </p:cNvCxnSpPr>
          <p:nvPr/>
        </p:nvCxnSpPr>
        <p:spPr>
          <a:xfrm>
            <a:off x="2733666" y="4095749"/>
            <a:ext cx="0" cy="32385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C3E6D33-5C51-49E3-846E-E55655D2C9D2}"/>
              </a:ext>
            </a:extLst>
          </p:cNvPr>
          <p:cNvCxnSpPr/>
          <p:nvPr/>
        </p:nvCxnSpPr>
        <p:spPr>
          <a:xfrm>
            <a:off x="2200266" y="2324100"/>
            <a:ext cx="0" cy="1771649"/>
          </a:xfrm>
          <a:prstGeom prst="line">
            <a:avLst/>
          </a:prstGeom>
          <a:ln>
            <a:solidFill>
              <a:schemeClr val="tx1">
                <a:lumMod val="95000"/>
                <a:lumOff val="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DF97A3-2A20-43BA-B91B-70A81D0347E4}"/>
              </a:ext>
            </a:extLst>
          </p:cNvPr>
          <p:cNvCxnSpPr/>
          <p:nvPr/>
        </p:nvCxnSpPr>
        <p:spPr>
          <a:xfrm>
            <a:off x="2733666" y="2324100"/>
            <a:ext cx="0" cy="1771649"/>
          </a:xfrm>
          <a:prstGeom prst="line">
            <a:avLst/>
          </a:prstGeom>
          <a:ln>
            <a:solidFill>
              <a:schemeClr val="tx1">
                <a:lumMod val="95000"/>
                <a:lumOff val="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CE213B-14C7-4019-BC2B-763993DAF512}"/>
              </a:ext>
            </a:extLst>
          </p:cNvPr>
          <p:cNvCxnSpPr/>
          <p:nvPr/>
        </p:nvCxnSpPr>
        <p:spPr>
          <a:xfrm>
            <a:off x="2200266" y="3352800"/>
            <a:ext cx="533400" cy="0"/>
          </a:xfrm>
          <a:prstGeom prst="straightConnector1">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CA25980-B549-46D6-B775-2E5D9EADFAD0}"/>
                  </a:ext>
                </a:extLst>
              </p:cNvPr>
              <p:cNvSpPr txBox="1"/>
              <p:nvPr/>
            </p:nvSpPr>
            <p:spPr>
              <a:xfrm>
                <a:off x="2306377" y="3015053"/>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0</m:t>
                          </m:r>
                        </m:sub>
                      </m:sSub>
                    </m:oMath>
                  </m:oMathPara>
                </a14:m>
                <a:endParaRPr lang="en-US" dirty="0"/>
              </a:p>
            </p:txBody>
          </p:sp>
        </mc:Choice>
        <mc:Fallback xmlns="">
          <p:sp>
            <p:nvSpPr>
              <p:cNvPr id="26" name="TextBox 25">
                <a:extLst>
                  <a:ext uri="{FF2B5EF4-FFF2-40B4-BE49-F238E27FC236}">
                    <a16:creationId xmlns:a16="http://schemas.microsoft.com/office/drawing/2014/main" id="{9CA25980-B549-46D6-B775-2E5D9EADFAD0}"/>
                  </a:ext>
                </a:extLst>
              </p:cNvPr>
              <p:cNvSpPr txBox="1">
                <a:spLocks noRot="1" noChangeAspect="1" noMove="1" noResize="1" noEditPoints="1" noAdjustHandles="1" noChangeArrowheads="1" noChangeShapeType="1" noTextEdit="1"/>
              </p:cNvSpPr>
              <p:nvPr/>
            </p:nvSpPr>
            <p:spPr>
              <a:xfrm>
                <a:off x="2306377" y="3015053"/>
                <a:ext cx="281423" cy="276999"/>
              </a:xfrm>
              <a:prstGeom prst="rect">
                <a:avLst/>
              </a:prstGeom>
              <a:blipFill>
                <a:blip r:embed="rId5"/>
                <a:stretch>
                  <a:fillRect l="-12766" r="-6383" b="-15556"/>
                </a:stretch>
              </a:blipFill>
            </p:spPr>
            <p:txBody>
              <a:bodyPr/>
              <a:lstStyle/>
              <a:p>
                <a:r>
                  <a:rPr lang="en-US">
                    <a:noFill/>
                  </a:rPr>
                  <a:t> </a:t>
                </a:r>
              </a:p>
            </p:txBody>
          </p:sp>
        </mc:Fallback>
      </mc:AlternateContent>
      <p:sp>
        <p:nvSpPr>
          <p:cNvPr id="27" name="Right Brace 26">
            <a:extLst>
              <a:ext uri="{FF2B5EF4-FFF2-40B4-BE49-F238E27FC236}">
                <a16:creationId xmlns:a16="http://schemas.microsoft.com/office/drawing/2014/main" id="{A69A1B2D-1440-43FC-B056-B1993D7214FF}"/>
              </a:ext>
            </a:extLst>
          </p:cNvPr>
          <p:cNvSpPr/>
          <p:nvPr/>
        </p:nvSpPr>
        <p:spPr>
          <a:xfrm rot="16200000">
            <a:off x="3671882" y="2747959"/>
            <a:ext cx="323849" cy="2200281"/>
          </a:xfrm>
          <a:prstGeom prst="rightBrac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3FA885E-1562-44C7-9845-C4606C9E1928}"/>
                  </a:ext>
                </a:extLst>
              </p:cNvPr>
              <p:cNvSpPr txBox="1"/>
              <p:nvPr/>
            </p:nvSpPr>
            <p:spPr>
              <a:xfrm>
                <a:off x="3540039" y="3347652"/>
                <a:ext cx="5875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oMath>
                  </m:oMathPara>
                </a14:m>
                <a:endParaRPr lang="en-US" dirty="0"/>
              </a:p>
            </p:txBody>
          </p:sp>
        </mc:Choice>
        <mc:Fallback xmlns="">
          <p:sp>
            <p:nvSpPr>
              <p:cNvPr id="30" name="TextBox 29">
                <a:extLst>
                  <a:ext uri="{FF2B5EF4-FFF2-40B4-BE49-F238E27FC236}">
                    <a16:creationId xmlns:a16="http://schemas.microsoft.com/office/drawing/2014/main" id="{B3FA885E-1562-44C7-9845-C4606C9E1928}"/>
                  </a:ext>
                </a:extLst>
              </p:cNvPr>
              <p:cNvSpPr txBox="1">
                <a:spLocks noRot="1" noChangeAspect="1" noMove="1" noResize="1" noEditPoints="1" noAdjustHandles="1" noChangeArrowheads="1" noChangeShapeType="1" noTextEdit="1"/>
              </p:cNvSpPr>
              <p:nvPr/>
            </p:nvSpPr>
            <p:spPr>
              <a:xfrm>
                <a:off x="3540039" y="3347652"/>
                <a:ext cx="587533" cy="276999"/>
              </a:xfrm>
              <a:prstGeom prst="rect">
                <a:avLst/>
              </a:prstGeom>
              <a:blipFill>
                <a:blip r:embed="rId6"/>
                <a:stretch>
                  <a:fillRect l="-9375" r="-312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EBB5F6-76C6-4896-81E0-310B60C62E49}"/>
                  </a:ext>
                </a:extLst>
              </p:cNvPr>
              <p:cNvSpPr txBox="1"/>
              <p:nvPr/>
            </p:nvSpPr>
            <p:spPr>
              <a:xfrm>
                <a:off x="4533890" y="968771"/>
                <a:ext cx="825418"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0</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𝑘𝑙</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den>
                      </m:f>
                    </m:oMath>
                  </m:oMathPara>
                </a14:m>
                <a:endParaRPr lang="en-US" dirty="0"/>
              </a:p>
            </p:txBody>
          </p:sp>
        </mc:Choice>
        <mc:Fallback xmlns="">
          <p:sp>
            <p:nvSpPr>
              <p:cNvPr id="31" name="TextBox 30">
                <a:extLst>
                  <a:ext uri="{FF2B5EF4-FFF2-40B4-BE49-F238E27FC236}">
                    <a16:creationId xmlns:a16="http://schemas.microsoft.com/office/drawing/2014/main" id="{BAEBB5F6-76C6-4896-81E0-310B60C62E49}"/>
                  </a:ext>
                </a:extLst>
              </p:cNvPr>
              <p:cNvSpPr txBox="1">
                <a:spLocks noRot="1" noChangeAspect="1" noMove="1" noResize="1" noEditPoints="1" noAdjustHandles="1" noChangeArrowheads="1" noChangeShapeType="1" noTextEdit="1"/>
              </p:cNvSpPr>
              <p:nvPr/>
            </p:nvSpPr>
            <p:spPr>
              <a:xfrm>
                <a:off x="4533890" y="968771"/>
                <a:ext cx="825418" cy="57124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DFC8700-827F-4B4D-BD55-22DFF83BC7B8}"/>
                  </a:ext>
                </a:extLst>
              </p:cNvPr>
              <p:cNvSpPr txBox="1"/>
              <p:nvPr/>
            </p:nvSpPr>
            <p:spPr>
              <a:xfrm>
                <a:off x="4533890" y="1701943"/>
                <a:ext cx="1320417" cy="633932"/>
              </a:xfrm>
              <a:prstGeom prst="roundRect">
                <a:avLst/>
              </a:prstGeom>
              <a:noFill/>
              <a:ln w="571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ka-GE" b="0" i="1" smtClean="0">
                              <a:latin typeface="Cambria Math" panose="02040503050406030204" pitchFamily="18" charset="0"/>
                            </a:rPr>
                            <m:t>პ</m:t>
                          </m:r>
                        </m:sub>
                      </m:sSub>
                      <m:r>
                        <a:rPr lang="ka-GE" b="0" i="1" smtClean="0">
                          <a:latin typeface="Cambria Math" panose="02040503050406030204" pitchFamily="18" charset="0"/>
                        </a:rPr>
                        <m:t>=</m:t>
                      </m:r>
                      <m:f>
                        <m:fPr>
                          <m:ctrlPr>
                            <a:rPr lang="ka-GE" b="0" i="1" smtClean="0">
                              <a:latin typeface="Cambria Math" panose="02040503050406030204" pitchFamily="18" charset="0"/>
                            </a:rPr>
                          </m:ctrlPr>
                        </m:fPr>
                        <m:num>
                          <m:r>
                            <a:rPr lang="en-GB" b="0" i="1" smtClean="0">
                              <a:latin typeface="Cambria Math" panose="02040503050406030204" pitchFamily="18" charset="0"/>
                            </a:rPr>
                            <m:t>𝑘𝑙</m:t>
                          </m:r>
                        </m:num>
                        <m:den>
                          <m:r>
                            <a:rPr lang="en-GB" b="0" i="1" smtClean="0">
                              <a:latin typeface="Cambria Math" panose="02040503050406030204" pitchFamily="18" charset="0"/>
                            </a:rPr>
                            <m:t>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den>
                      </m:f>
                      <m:sSup>
                        <m:sSupPr>
                          <m:ctrlPr>
                            <a:rPr lang="ka-GE" b="0" i="1" smtClean="0">
                              <a:latin typeface="Cambria Math" panose="02040503050406030204" pitchFamily="18" charset="0"/>
                            </a:rPr>
                          </m:ctrlPr>
                        </m:sSupPr>
                        <m:e>
                          <m:sSub>
                            <m:sSubPr>
                              <m:ctrlPr>
                                <a:rPr lang="ka-GE"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0</m:t>
                              </m:r>
                            </m:sub>
                          </m:sSub>
                        </m:e>
                        <m:sup>
                          <m:r>
                            <a:rPr lang="en-GB" b="0" i="1" smtClean="0">
                              <a:latin typeface="Cambria Math" panose="02040503050406030204" pitchFamily="18" charset="0"/>
                            </a:rPr>
                            <m:t>2</m:t>
                          </m:r>
                        </m:sup>
                      </m:sSup>
                    </m:oMath>
                  </m:oMathPara>
                </a14:m>
                <a:endParaRPr lang="en-US" dirty="0"/>
              </a:p>
            </p:txBody>
          </p:sp>
        </mc:Choice>
        <mc:Fallback xmlns="">
          <p:sp>
            <p:nvSpPr>
              <p:cNvPr id="32" name="TextBox 31">
                <a:extLst>
                  <a:ext uri="{FF2B5EF4-FFF2-40B4-BE49-F238E27FC236}">
                    <a16:creationId xmlns:a16="http://schemas.microsoft.com/office/drawing/2014/main" id="{7DFC8700-827F-4B4D-BD55-22DFF83BC7B8}"/>
                  </a:ext>
                </a:extLst>
              </p:cNvPr>
              <p:cNvSpPr txBox="1">
                <a:spLocks noRot="1" noChangeAspect="1" noMove="1" noResize="1" noEditPoints="1" noAdjustHandles="1" noChangeArrowheads="1" noChangeShapeType="1" noTextEdit="1"/>
              </p:cNvSpPr>
              <p:nvPr/>
            </p:nvSpPr>
            <p:spPr>
              <a:xfrm>
                <a:off x="4533890" y="1701943"/>
                <a:ext cx="1320417" cy="633932"/>
              </a:xfrm>
              <a:prstGeom prst="roundRect">
                <a:avLst/>
              </a:prstGeom>
              <a:blipFill>
                <a:blip r:embed="rId8"/>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226DB1F-374F-47E5-A253-634BEA4F1040}"/>
                  </a:ext>
                </a:extLst>
              </p:cNvPr>
              <p:cNvSpPr txBox="1"/>
              <p:nvPr/>
            </p:nvSpPr>
            <p:spPr>
              <a:xfrm>
                <a:off x="2406415" y="4095748"/>
                <a:ext cx="3125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𝑚</m:t>
                          </m:r>
                        </m:sub>
                      </m:sSub>
                    </m:oMath>
                  </m:oMathPara>
                </a14:m>
                <a:endParaRPr lang="en-US" dirty="0"/>
              </a:p>
            </p:txBody>
          </p:sp>
        </mc:Choice>
        <mc:Fallback xmlns="">
          <p:sp>
            <p:nvSpPr>
              <p:cNvPr id="33" name="TextBox 32">
                <a:extLst>
                  <a:ext uri="{FF2B5EF4-FFF2-40B4-BE49-F238E27FC236}">
                    <a16:creationId xmlns:a16="http://schemas.microsoft.com/office/drawing/2014/main" id="{6226DB1F-374F-47E5-A253-634BEA4F1040}"/>
                  </a:ext>
                </a:extLst>
              </p:cNvPr>
              <p:cNvSpPr txBox="1">
                <a:spLocks noRot="1" noChangeAspect="1" noMove="1" noResize="1" noEditPoints="1" noAdjustHandles="1" noChangeArrowheads="1" noChangeShapeType="1" noTextEdit="1"/>
              </p:cNvSpPr>
              <p:nvPr/>
            </p:nvSpPr>
            <p:spPr>
              <a:xfrm>
                <a:off x="2406415" y="4095748"/>
                <a:ext cx="312585" cy="276999"/>
              </a:xfrm>
              <a:prstGeom prst="rect">
                <a:avLst/>
              </a:prstGeom>
              <a:blipFill>
                <a:blip r:embed="rId9"/>
                <a:stretch>
                  <a:fillRect l="-19608" r="-1961" b="-11111"/>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97DBE8FF-9A3B-4814-AED6-161B4B7F3E81}"/>
              </a:ext>
            </a:extLst>
          </p:cNvPr>
          <p:cNvCxnSpPr/>
          <p:nvPr/>
        </p:nvCxnSpPr>
        <p:spPr>
          <a:xfrm>
            <a:off x="1476375" y="4095749"/>
            <a:ext cx="0" cy="323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C7564A-B3CB-4FF2-86FC-7F05E99A0513}"/>
              </a:ext>
            </a:extLst>
          </p:cNvPr>
          <p:cNvCxnSpPr/>
          <p:nvPr/>
        </p:nvCxnSpPr>
        <p:spPr>
          <a:xfrm>
            <a:off x="1634036" y="4091372"/>
            <a:ext cx="0" cy="323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25585DD-16AF-4138-97E0-E8772655625C}"/>
                  </a:ext>
                </a:extLst>
              </p:cNvPr>
              <p:cNvSpPr txBox="1"/>
              <p:nvPr/>
            </p:nvSpPr>
            <p:spPr>
              <a:xfrm>
                <a:off x="1432394" y="4430672"/>
                <a:ext cx="270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𝑙</m:t>
                      </m:r>
                    </m:oMath>
                  </m:oMathPara>
                </a14:m>
                <a:endParaRPr lang="en-US" dirty="0"/>
              </a:p>
            </p:txBody>
          </p:sp>
        </mc:Choice>
        <mc:Fallback xmlns="">
          <p:sp>
            <p:nvSpPr>
              <p:cNvPr id="37" name="TextBox 36">
                <a:extLst>
                  <a:ext uri="{FF2B5EF4-FFF2-40B4-BE49-F238E27FC236}">
                    <a16:creationId xmlns:a16="http://schemas.microsoft.com/office/drawing/2014/main" id="{A25585DD-16AF-4138-97E0-E8772655625C}"/>
                  </a:ext>
                </a:extLst>
              </p:cNvPr>
              <p:cNvSpPr txBox="1">
                <a:spLocks noRot="1" noChangeAspect="1" noMove="1" noResize="1" noEditPoints="1" noAdjustHandles="1" noChangeArrowheads="1" noChangeShapeType="1" noTextEdit="1"/>
              </p:cNvSpPr>
              <p:nvPr/>
            </p:nvSpPr>
            <p:spPr>
              <a:xfrm>
                <a:off x="1432394" y="4430672"/>
                <a:ext cx="270202" cy="276999"/>
              </a:xfrm>
              <a:prstGeom prst="rect">
                <a:avLst/>
              </a:prstGeom>
              <a:blipFill>
                <a:blip r:embed="rId10"/>
                <a:stretch>
                  <a:fillRect l="-22727" r="-20455"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364C04E-B8F6-470A-847A-3954C2D70506}"/>
                  </a:ext>
                </a:extLst>
              </p:cNvPr>
              <p:cNvSpPr txBox="1"/>
              <p:nvPr/>
            </p:nvSpPr>
            <p:spPr>
              <a:xfrm>
                <a:off x="1470494" y="380330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38" name="TextBox 37">
                <a:extLst>
                  <a:ext uri="{FF2B5EF4-FFF2-40B4-BE49-F238E27FC236}">
                    <a16:creationId xmlns:a16="http://schemas.microsoft.com/office/drawing/2014/main" id="{4364C04E-B8F6-470A-847A-3954C2D70506}"/>
                  </a:ext>
                </a:extLst>
              </p:cNvPr>
              <p:cNvSpPr txBox="1">
                <a:spLocks noRot="1" noChangeAspect="1" noMove="1" noResize="1" noEditPoints="1" noAdjustHandles="1" noChangeArrowheads="1" noChangeShapeType="1" noTextEdit="1"/>
              </p:cNvSpPr>
              <p:nvPr/>
            </p:nvSpPr>
            <p:spPr>
              <a:xfrm>
                <a:off x="1470494" y="3803300"/>
                <a:ext cx="183320" cy="276999"/>
              </a:xfrm>
              <a:prstGeom prst="rect">
                <a:avLst/>
              </a:prstGeom>
              <a:blipFill>
                <a:blip r:embed="rId11"/>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2FE5208-45FD-45F9-8463-60A511C92FF8}"/>
                  </a:ext>
                </a:extLst>
              </p:cNvPr>
              <p:cNvSpPr txBox="1"/>
              <p:nvPr/>
            </p:nvSpPr>
            <p:spPr>
              <a:xfrm>
                <a:off x="7201602" y="1227949"/>
                <a:ext cx="982640" cy="521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𝑚</m:t>
                          </m:r>
                        </m:sub>
                      </m:sSub>
                    </m:oMath>
                  </m:oMathPara>
                </a14:m>
                <a:endParaRPr lang="en-US" dirty="0"/>
              </a:p>
            </p:txBody>
          </p:sp>
        </mc:Choice>
        <mc:Fallback xmlns="">
          <p:sp>
            <p:nvSpPr>
              <p:cNvPr id="39" name="TextBox 38">
                <a:extLst>
                  <a:ext uri="{FF2B5EF4-FFF2-40B4-BE49-F238E27FC236}">
                    <a16:creationId xmlns:a16="http://schemas.microsoft.com/office/drawing/2014/main" id="{62FE5208-45FD-45F9-8463-60A511C92FF8}"/>
                  </a:ext>
                </a:extLst>
              </p:cNvPr>
              <p:cNvSpPr txBox="1">
                <a:spLocks noRot="1" noChangeAspect="1" noMove="1" noResize="1" noEditPoints="1" noAdjustHandles="1" noChangeArrowheads="1" noChangeShapeType="1" noTextEdit="1"/>
              </p:cNvSpPr>
              <p:nvPr/>
            </p:nvSpPr>
            <p:spPr>
              <a:xfrm>
                <a:off x="7201602" y="1227949"/>
                <a:ext cx="982640" cy="52142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57DC7DA-AC17-4ADC-AB85-BDC377AC7C89}"/>
                  </a:ext>
                </a:extLst>
              </p:cNvPr>
              <p:cNvSpPr txBox="1"/>
              <p:nvPr/>
            </p:nvSpPr>
            <p:spPr>
              <a:xfrm>
                <a:off x="7201602" y="1885949"/>
                <a:ext cx="1773049" cy="652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ka-GE" b="0" i="1" smtClean="0">
                              <a:latin typeface="Cambria Math" panose="02040503050406030204" pitchFamily="18" charset="0"/>
                            </a:rPr>
                            <m:t>კ</m:t>
                          </m:r>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𝑙</m:t>
                          </m:r>
                        </m:num>
                        <m:den>
                          <m:r>
                            <a:rPr lang="en-GB" b="0" i="1" smtClean="0">
                              <a:latin typeface="Cambria Math" panose="02040503050406030204" pitchFamily="18" charset="0"/>
                            </a:rPr>
                            <m:t>2</m:t>
                          </m:r>
                          <m:r>
                            <a:rPr lang="en-GB" b="0" i="1" smtClean="0">
                              <a:latin typeface="Cambria Math" panose="02040503050406030204" pitchFamily="18" charset="0"/>
                            </a:rPr>
                            <m:t>𝑙</m:t>
                          </m:r>
                        </m:den>
                      </m:f>
                      <m:r>
                        <a:rPr lang="en-GB" b="0" i="1" smtClean="0">
                          <a:latin typeface="Cambria Math" panose="02040503050406030204" pitchFamily="18" charset="0"/>
                        </a:rPr>
                        <m:t>𝑚</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𝑚</m:t>
                                  </m:r>
                                </m:sub>
                              </m:sSub>
                            </m:e>
                            <m:sup>
                              <m:r>
                                <a:rPr lang="en-GB" b="0" i="1" smtClean="0">
                                  <a:latin typeface="Cambria Math" panose="02040503050406030204" pitchFamily="18" charset="0"/>
                                </a:rPr>
                                <m:t>2</m:t>
                              </m:r>
                            </m:sup>
                          </m:sSup>
                        </m:num>
                        <m:den>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e>
                            <m:sup>
                              <m:r>
                                <a:rPr lang="en-GB" b="0" i="1" smtClean="0">
                                  <a:latin typeface="Cambria Math" panose="02040503050406030204" pitchFamily="18" charset="0"/>
                                </a:rPr>
                                <m:t>2</m:t>
                              </m:r>
                            </m:sup>
                          </m:sSup>
                        </m:den>
                      </m:f>
                    </m:oMath>
                  </m:oMathPara>
                </a14:m>
                <a:endParaRPr lang="en-US" dirty="0"/>
              </a:p>
            </p:txBody>
          </p:sp>
        </mc:Choice>
        <mc:Fallback xmlns="">
          <p:sp>
            <p:nvSpPr>
              <p:cNvPr id="40" name="TextBox 39">
                <a:extLst>
                  <a:ext uri="{FF2B5EF4-FFF2-40B4-BE49-F238E27FC236}">
                    <a16:creationId xmlns:a16="http://schemas.microsoft.com/office/drawing/2014/main" id="{657DC7DA-AC17-4ADC-AB85-BDC377AC7C89}"/>
                  </a:ext>
                </a:extLst>
              </p:cNvPr>
              <p:cNvSpPr txBox="1">
                <a:spLocks noRot="1" noChangeAspect="1" noMove="1" noResize="1" noEditPoints="1" noAdjustHandles="1" noChangeArrowheads="1" noChangeShapeType="1" noTextEdit="1"/>
              </p:cNvSpPr>
              <p:nvPr/>
            </p:nvSpPr>
            <p:spPr>
              <a:xfrm>
                <a:off x="7201602" y="1885949"/>
                <a:ext cx="1773049" cy="65267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AF7127A-73C5-4B82-AA1E-B420B2E942DA}"/>
                  </a:ext>
                </a:extLst>
              </p:cNvPr>
              <p:cNvSpPr txBox="1"/>
              <p:nvPr/>
            </p:nvSpPr>
            <p:spPr>
              <a:xfrm>
                <a:off x="7201602" y="2675203"/>
                <a:ext cx="2617682" cy="730271"/>
              </a:xfrm>
              <a:prstGeom prst="round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ka-GE" b="0" i="1" smtClean="0">
                              <a:latin typeface="Cambria Math" panose="02040503050406030204" pitchFamily="18" charset="0"/>
                            </a:rPr>
                            <m:t>კ</m:t>
                          </m:r>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𝑚</m:t>
                          </m:r>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𝑚</m:t>
                                  </m:r>
                                </m:sub>
                              </m:sSub>
                            </m:e>
                            <m:sup>
                              <m:r>
                                <a:rPr lang="en-GB" b="0" i="1" smtClean="0">
                                  <a:latin typeface="Cambria Math" panose="02040503050406030204" pitchFamily="18" charset="0"/>
                                </a:rPr>
                                <m:t>2</m:t>
                              </m:r>
                            </m:sup>
                          </m:sSup>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r>
                            <a:rPr lang="en-GB" b="0" i="1" smtClean="0">
                              <a:latin typeface="Cambria Math" panose="02040503050406030204" pitchFamily="18" charset="0"/>
                            </a:rPr>
                            <m:t>𝑙</m:t>
                          </m:r>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e>
                            <m:sup>
                              <m:r>
                                <a:rPr lang="en-GB" b="0" i="1" smtClean="0">
                                  <a:latin typeface="Cambria Math" panose="02040503050406030204" pitchFamily="18" charset="0"/>
                                </a:rPr>
                                <m:t>2</m:t>
                              </m:r>
                            </m:sup>
                          </m:sSup>
                          <m:r>
                            <a:rPr lang="en-GB" b="0" i="1" smtClean="0">
                              <a:latin typeface="Cambria Math" panose="02040503050406030204" pitchFamily="18" charset="0"/>
                            </a:rPr>
                            <m:t>∗3</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𝑚</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𝑚</m:t>
                                  </m:r>
                                </m:sub>
                              </m:sSub>
                            </m:e>
                            <m:sup>
                              <m:r>
                                <a:rPr lang="en-GB" b="0" i="1" smtClean="0">
                                  <a:latin typeface="Cambria Math" panose="02040503050406030204" pitchFamily="18" charset="0"/>
                                </a:rPr>
                                <m:t>2</m:t>
                              </m:r>
                            </m:sup>
                          </m:sSup>
                        </m:num>
                        <m:den>
                          <m:r>
                            <a:rPr lang="en-GB" b="0" i="1" smtClean="0">
                              <a:latin typeface="Cambria Math" panose="02040503050406030204" pitchFamily="18" charset="0"/>
                            </a:rPr>
                            <m:t>6</m:t>
                          </m:r>
                          <m:r>
                            <a:rPr lang="en-GB" b="0" i="1" smtClean="0">
                              <a:latin typeface="Cambria Math" panose="02040503050406030204" pitchFamily="18" charset="0"/>
                            </a:rPr>
                            <m:t>𝑙</m:t>
                          </m:r>
                        </m:den>
                      </m:f>
                    </m:oMath>
                  </m:oMathPara>
                </a14:m>
                <a:endParaRPr lang="en-US" dirty="0"/>
              </a:p>
            </p:txBody>
          </p:sp>
        </mc:Choice>
        <mc:Fallback xmlns="">
          <p:sp>
            <p:nvSpPr>
              <p:cNvPr id="41" name="TextBox 40">
                <a:extLst>
                  <a:ext uri="{FF2B5EF4-FFF2-40B4-BE49-F238E27FC236}">
                    <a16:creationId xmlns:a16="http://schemas.microsoft.com/office/drawing/2014/main" id="{BAF7127A-73C5-4B82-AA1E-B420B2E942DA}"/>
                  </a:ext>
                </a:extLst>
              </p:cNvPr>
              <p:cNvSpPr txBox="1">
                <a:spLocks noRot="1" noChangeAspect="1" noMove="1" noResize="1" noEditPoints="1" noAdjustHandles="1" noChangeArrowheads="1" noChangeShapeType="1" noTextEdit="1"/>
              </p:cNvSpPr>
              <p:nvPr/>
            </p:nvSpPr>
            <p:spPr>
              <a:xfrm>
                <a:off x="7201602" y="2675203"/>
                <a:ext cx="2617682" cy="730271"/>
              </a:xfrm>
              <a:prstGeom prst="round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CCAF99E-BB1C-4D7F-9552-6CCF97A83F69}"/>
                  </a:ext>
                </a:extLst>
              </p:cNvPr>
              <p:cNvSpPr txBox="1"/>
              <p:nvPr/>
            </p:nvSpPr>
            <p:spPr>
              <a:xfrm>
                <a:off x="7201602" y="3540013"/>
                <a:ext cx="1846979" cy="573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ka-GE" b="0" i="1" smtClean="0">
                              <a:latin typeface="Cambria Math" panose="02040503050406030204" pitchFamily="18" charset="0"/>
                            </a:rPr>
                            <m:t>კ2</m:t>
                          </m:r>
                        </m:sub>
                      </m:sSub>
                      <m:r>
                        <a:rPr lang="ka-GE" b="0" i="1" smtClean="0">
                          <a:latin typeface="Cambria Math" panose="02040503050406030204" pitchFamily="18" charset="0"/>
                        </a:rPr>
                        <m:t>=</m:t>
                      </m:r>
                      <m:f>
                        <m:fPr>
                          <m:ctrlPr>
                            <a:rPr lang="ka-GE" b="0" i="1" smtClean="0">
                              <a:latin typeface="Cambria Math" panose="02040503050406030204" pitchFamily="18" charset="0"/>
                            </a:rPr>
                          </m:ctrlPr>
                        </m:fPr>
                        <m:num>
                          <m:r>
                            <a:rPr lang="en-GB" b="0" i="1" smtClean="0">
                              <a:latin typeface="Cambria Math" panose="02040503050406030204" pitchFamily="18" charset="0"/>
                            </a:rPr>
                            <m:t>𝑙</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num>
                        <m:den>
                          <m:r>
                            <a:rPr lang="en-GB" b="0" i="1" smtClean="0">
                              <a:latin typeface="Cambria Math" panose="02040503050406030204" pitchFamily="18" charset="0"/>
                            </a:rPr>
                            <m:t>𝑙</m:t>
                          </m:r>
                        </m:den>
                      </m:f>
                      <m:r>
                        <a:rPr lang="en-GB" b="0" i="1" smtClean="0">
                          <a:latin typeface="Cambria Math" panose="02040503050406030204" pitchFamily="18" charset="0"/>
                        </a:rPr>
                        <m:t>𝑚</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𝑚</m:t>
                                  </m:r>
                                </m:sub>
                              </m:sSub>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den>
                      </m:f>
                    </m:oMath>
                  </m:oMathPara>
                </a14:m>
                <a:endParaRPr lang="en-US" dirty="0"/>
              </a:p>
            </p:txBody>
          </p:sp>
        </mc:Choice>
        <mc:Fallback xmlns="">
          <p:sp>
            <p:nvSpPr>
              <p:cNvPr id="43" name="TextBox 42">
                <a:extLst>
                  <a:ext uri="{FF2B5EF4-FFF2-40B4-BE49-F238E27FC236}">
                    <a16:creationId xmlns:a16="http://schemas.microsoft.com/office/drawing/2014/main" id="{ECCAF99E-BB1C-4D7F-9552-6CCF97A83F69}"/>
                  </a:ext>
                </a:extLst>
              </p:cNvPr>
              <p:cNvSpPr txBox="1">
                <a:spLocks noRot="1" noChangeAspect="1" noMove="1" noResize="1" noEditPoints="1" noAdjustHandles="1" noChangeArrowheads="1" noChangeShapeType="1" noTextEdit="1"/>
              </p:cNvSpPr>
              <p:nvPr/>
            </p:nvSpPr>
            <p:spPr>
              <a:xfrm>
                <a:off x="7201602" y="3540013"/>
                <a:ext cx="1846979" cy="57323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1FE4001-7945-4A79-908F-7DD398ABCD1B}"/>
                  </a:ext>
                </a:extLst>
              </p:cNvPr>
              <p:cNvSpPr txBox="1"/>
              <p:nvPr/>
            </p:nvSpPr>
            <p:spPr>
              <a:xfrm>
                <a:off x="6568671" y="4707671"/>
                <a:ext cx="3231141" cy="573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ka-GE" b="0" i="1" smtClean="0">
                              <a:latin typeface="Cambria Math" panose="02040503050406030204" pitchFamily="18" charset="0"/>
                            </a:rPr>
                            <m:t>კ</m:t>
                          </m:r>
                        </m:sub>
                      </m:sSub>
                      <m:r>
                        <a:rPr lang="ka-GE" b="0" i="1" smtClean="0">
                          <a:latin typeface="Cambria Math" panose="02040503050406030204" pitchFamily="18" charset="0"/>
                        </a:rPr>
                        <m:t>=</m:t>
                      </m:r>
                      <m:sSub>
                        <m:sSubPr>
                          <m:ctrlPr>
                            <a:rPr lang="ka-GE" b="0" i="1" smtClean="0">
                              <a:latin typeface="Cambria Math" panose="02040503050406030204" pitchFamily="18" charset="0"/>
                            </a:rPr>
                          </m:ctrlPr>
                        </m:sSubPr>
                        <m:e>
                          <m:r>
                            <a:rPr lang="en-GB" b="0" i="1" smtClean="0">
                              <a:latin typeface="Cambria Math" panose="02040503050406030204" pitchFamily="18" charset="0"/>
                            </a:rPr>
                            <m:t>𝐸</m:t>
                          </m:r>
                        </m:e>
                        <m:sub>
                          <m:r>
                            <a:rPr lang="ka-GE" b="0" i="1" smtClean="0">
                              <a:latin typeface="Cambria Math" panose="02040503050406030204" pitchFamily="18" charset="0"/>
                            </a:rPr>
                            <m:t>კ1</m:t>
                          </m:r>
                        </m:sub>
                      </m:sSub>
                      <m:r>
                        <a:rPr lang="ka-GE" b="0" i="1" smtClean="0">
                          <a:latin typeface="Cambria Math" panose="02040503050406030204" pitchFamily="18" charset="0"/>
                        </a:rPr>
                        <m:t>+</m:t>
                      </m:r>
                      <m:sSub>
                        <m:sSubPr>
                          <m:ctrlPr>
                            <a:rPr lang="ka-GE" b="0" i="1" smtClean="0">
                              <a:latin typeface="Cambria Math" panose="02040503050406030204" pitchFamily="18" charset="0"/>
                            </a:rPr>
                          </m:ctrlPr>
                        </m:sSubPr>
                        <m:e>
                          <m:r>
                            <a:rPr lang="en-GB" b="0" i="1" smtClean="0">
                              <a:latin typeface="Cambria Math" panose="02040503050406030204" pitchFamily="18" charset="0"/>
                            </a:rPr>
                            <m:t>𝐸</m:t>
                          </m:r>
                        </m:e>
                        <m:sub>
                          <m:r>
                            <a:rPr lang="ka-GE" b="0" i="1" smtClean="0">
                              <a:latin typeface="Cambria Math" panose="02040503050406030204" pitchFamily="18" charset="0"/>
                            </a:rPr>
                            <m:t>კ2</m:t>
                          </m:r>
                        </m:sub>
                      </m:sSub>
                      <m:r>
                        <a:rPr lang="ka-GE" b="0" i="1" smtClean="0">
                          <a:latin typeface="Cambria Math" panose="02040503050406030204" pitchFamily="18" charset="0"/>
                        </a:rPr>
                        <m:t>=</m:t>
                      </m:r>
                      <m:f>
                        <m:fPr>
                          <m:ctrlPr>
                            <a:rPr lang="ka-GE" b="0" i="1" smtClean="0">
                              <a:latin typeface="Cambria Math" panose="02040503050406030204" pitchFamily="18" charset="0"/>
                            </a:rPr>
                          </m:ctrlPr>
                        </m:fPr>
                        <m:num>
                          <m:r>
                            <a:rPr lang="en-GB" b="0" i="1" smtClean="0">
                              <a:latin typeface="Cambria Math" panose="02040503050406030204" pitchFamily="18" charset="0"/>
                            </a:rPr>
                            <m:t>𝑚</m:t>
                          </m:r>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𝑚</m:t>
                                  </m:r>
                                </m:sub>
                              </m:sSub>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r>
                            <a:rPr lang="en-GB" b="0" i="1" smtClean="0">
                              <a:latin typeface="Cambria Math" panose="02040503050406030204" pitchFamily="18" charset="0"/>
                            </a:rPr>
                            <m:t>𝑙</m:t>
                          </m:r>
                        </m:den>
                      </m:f>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num>
                        <m:den>
                          <m:r>
                            <a:rPr lang="en-GB" b="0" i="1" smtClean="0">
                              <a:latin typeface="Cambria Math" panose="02040503050406030204" pitchFamily="18" charset="0"/>
                            </a:rPr>
                            <m:t>3</m:t>
                          </m:r>
                        </m:den>
                      </m:f>
                      <m:r>
                        <a:rPr lang="en-GB" b="0" i="1" smtClean="0">
                          <a:latin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11FE4001-7945-4A79-908F-7DD398ABCD1B}"/>
                  </a:ext>
                </a:extLst>
              </p:cNvPr>
              <p:cNvSpPr txBox="1">
                <a:spLocks noRot="1" noChangeAspect="1" noMove="1" noResize="1" noEditPoints="1" noAdjustHandles="1" noChangeArrowheads="1" noChangeShapeType="1" noTextEdit="1"/>
              </p:cNvSpPr>
              <p:nvPr/>
            </p:nvSpPr>
            <p:spPr>
              <a:xfrm>
                <a:off x="6568671" y="4707671"/>
                <a:ext cx="3231141" cy="57323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ABA879A-D406-4638-BD17-BC54FFC081D5}"/>
                  </a:ext>
                </a:extLst>
              </p:cNvPr>
              <p:cNvSpPr txBox="1"/>
              <p:nvPr/>
            </p:nvSpPr>
            <p:spPr>
              <a:xfrm>
                <a:off x="1600189" y="5095687"/>
                <a:ext cx="2266953" cy="736372"/>
              </a:xfrm>
              <a:prstGeom prst="roundRect">
                <a:avLst/>
              </a:prstGeom>
              <a:noFill/>
              <a:ln w="5715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ka-GE" b="0" i="1" smtClean="0">
                              <a:latin typeface="Cambria Math" panose="02040503050406030204" pitchFamily="18" charset="0"/>
                            </a:rPr>
                            <m:t>კ</m:t>
                          </m:r>
                        </m:sub>
                      </m:sSub>
                      <m:r>
                        <a:rPr lang="ka-GE" b="0" i="1" smtClean="0">
                          <a:latin typeface="Cambria Math" panose="02040503050406030204" pitchFamily="18" charset="0"/>
                        </a:rPr>
                        <m:t>=</m:t>
                      </m:r>
                      <m:f>
                        <m:fPr>
                          <m:ctrlPr>
                            <a:rPr lang="ka-GE" b="0" i="1" smtClean="0">
                              <a:latin typeface="Cambria Math" panose="02040503050406030204" pitchFamily="18" charset="0"/>
                            </a:rPr>
                          </m:ctrlPr>
                        </m:fPr>
                        <m:num>
                          <m:r>
                            <a:rPr lang="en-GB" b="0" i="1" smtClean="0">
                              <a:latin typeface="Cambria Math" panose="02040503050406030204" pitchFamily="18" charset="0"/>
                            </a:rPr>
                            <m:t>𝑚</m:t>
                          </m:r>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𝑚</m:t>
                                  </m:r>
                                </m:sub>
                              </m:sSub>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r>
                            <a:rPr lang="en-GB" b="0" i="1" smtClean="0">
                              <a:latin typeface="Cambria Math" panose="02040503050406030204" pitchFamily="18" charset="0"/>
                            </a:rPr>
                            <m:t>𝑙</m:t>
                          </m:r>
                        </m:den>
                      </m:f>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0</m:t>
                              </m:r>
                            </m:sub>
                          </m:sSub>
                        </m:num>
                        <m:den>
                          <m:r>
                            <a:rPr lang="en-GB" b="0" i="1" smtClean="0">
                              <a:latin typeface="Cambria Math" panose="02040503050406030204" pitchFamily="18" charset="0"/>
                            </a:rPr>
                            <m:t>3</m:t>
                          </m:r>
                        </m:den>
                      </m:f>
                      <m:r>
                        <a:rPr lang="en-GB" b="0" i="1" smtClean="0">
                          <a:latin typeface="Cambria Math" panose="02040503050406030204" pitchFamily="18" charset="0"/>
                        </a:rPr>
                        <m:t>)</m:t>
                      </m:r>
                    </m:oMath>
                  </m:oMathPara>
                </a14:m>
                <a:endParaRPr lang="en-US" dirty="0"/>
              </a:p>
            </p:txBody>
          </p:sp>
        </mc:Choice>
        <mc:Fallback xmlns="">
          <p:sp>
            <p:nvSpPr>
              <p:cNvPr id="46" name="TextBox 45">
                <a:extLst>
                  <a:ext uri="{FF2B5EF4-FFF2-40B4-BE49-F238E27FC236}">
                    <a16:creationId xmlns:a16="http://schemas.microsoft.com/office/drawing/2014/main" id="{0ABA879A-D406-4638-BD17-BC54FFC081D5}"/>
                  </a:ext>
                </a:extLst>
              </p:cNvPr>
              <p:cNvSpPr txBox="1">
                <a:spLocks noRot="1" noChangeAspect="1" noMove="1" noResize="1" noEditPoints="1" noAdjustHandles="1" noChangeArrowheads="1" noChangeShapeType="1" noTextEdit="1"/>
              </p:cNvSpPr>
              <p:nvPr/>
            </p:nvSpPr>
            <p:spPr>
              <a:xfrm>
                <a:off x="1600189" y="5095687"/>
                <a:ext cx="2266953" cy="736372"/>
              </a:xfrm>
              <a:prstGeom prst="roundRect">
                <a:avLst/>
              </a:prstGeom>
              <a:blipFill>
                <a:blip r:embed="rId17"/>
                <a:stretch>
                  <a:fillRect/>
                </a:stretch>
              </a:blipFill>
              <a:ln w="57150">
                <a:solidFill>
                  <a:srgbClr val="FF0000"/>
                </a:solidFill>
              </a:ln>
            </p:spPr>
            <p:txBody>
              <a:bodyPr/>
              <a:lstStyle/>
              <a:p>
                <a:r>
                  <a:rPr lang="en-US">
                    <a:noFill/>
                  </a:rPr>
                  <a:t> </a:t>
                </a:r>
              </a:p>
            </p:txBody>
          </p:sp>
        </mc:Fallback>
      </mc:AlternateContent>
      <p:sp>
        <p:nvSpPr>
          <p:cNvPr id="47" name="TextBox 46">
            <a:extLst>
              <a:ext uri="{FF2B5EF4-FFF2-40B4-BE49-F238E27FC236}">
                <a16:creationId xmlns:a16="http://schemas.microsoft.com/office/drawing/2014/main" id="{DA8114C5-134F-4243-A97D-7D97C15DB751}"/>
              </a:ext>
            </a:extLst>
          </p:cNvPr>
          <p:cNvSpPr txBox="1"/>
          <p:nvPr/>
        </p:nvSpPr>
        <p:spPr>
          <a:xfrm>
            <a:off x="2971800" y="129244"/>
            <a:ext cx="5575300" cy="461665"/>
          </a:xfrm>
          <a:prstGeom prst="rect">
            <a:avLst/>
          </a:prstGeom>
          <a:noFill/>
        </p:spPr>
        <p:txBody>
          <a:bodyPr wrap="square" rtlCol="0">
            <a:spAutoFit/>
          </a:bodyPr>
          <a:lstStyle/>
          <a:p>
            <a:pPr algn="ctr"/>
            <a:r>
              <a:rPr lang="ka-GE" sz="2400" i="1" dirty="0"/>
              <a:t>კინეტიკური და პოტენციური ენერგია</a:t>
            </a:r>
          </a:p>
        </p:txBody>
      </p:sp>
    </p:spTree>
    <p:extLst>
      <p:ext uri="{BB962C8B-B14F-4D97-AF65-F5344CB8AC3E}">
        <p14:creationId xmlns:p14="http://schemas.microsoft.com/office/powerpoint/2010/main" val="292089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7" grpId="0" animBg="1"/>
      <p:bldP spid="18" grpId="0"/>
      <p:bldP spid="19" grpId="0" animBg="1"/>
      <p:bldP spid="26" grpId="0"/>
      <p:bldP spid="27" grpId="0" animBg="1"/>
      <p:bldP spid="30" grpId="0"/>
      <p:bldP spid="31" grpId="0"/>
      <p:bldP spid="32" grpId="0" animBg="1"/>
      <p:bldP spid="33" grpId="0"/>
      <p:bldP spid="37" grpId="0"/>
      <p:bldP spid="38" grpId="0"/>
      <p:bldP spid="39" grpId="0"/>
      <p:bldP spid="40" grpId="0"/>
      <p:bldP spid="41" grpId="0"/>
      <p:bldP spid="43" grpId="0"/>
      <p:bldP spid="44" grpId="0"/>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6A4DA11-32B0-4BC4-A477-EEE38A05D8EE}"/>
                  </a:ext>
                </a:extLst>
              </p:cNvPr>
              <p:cNvSpPr txBox="1"/>
              <p:nvPr/>
            </p:nvSpPr>
            <p:spPr>
              <a:xfrm>
                <a:off x="7781932" y="1133150"/>
                <a:ext cx="1866910" cy="845267"/>
              </a:xfrm>
              <a:prstGeom prst="roundRect">
                <a:avLst/>
              </a:prstGeom>
              <a:noFill/>
              <a:ln w="5715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𝐸</m:t>
                          </m:r>
                        </m:e>
                        <m:sub>
                          <m:r>
                            <a:rPr lang="ka-GE" sz="2400" b="0" i="1" smtClean="0">
                              <a:latin typeface="Cambria Math" panose="02040503050406030204" pitchFamily="18" charset="0"/>
                            </a:rPr>
                            <m:t>პ</m:t>
                          </m:r>
                        </m:sub>
                      </m:sSub>
                      <m:r>
                        <a:rPr lang="ka-GE" sz="2400" b="0" i="1" smtClean="0">
                          <a:latin typeface="Cambria Math" panose="02040503050406030204" pitchFamily="18" charset="0"/>
                        </a:rPr>
                        <m:t>=</m:t>
                      </m:r>
                      <m:f>
                        <m:fPr>
                          <m:ctrlPr>
                            <a:rPr lang="ka-GE" sz="2400" b="0" i="1" smtClean="0">
                              <a:latin typeface="Cambria Math" panose="02040503050406030204" pitchFamily="18" charset="0"/>
                            </a:rPr>
                          </m:ctrlPr>
                        </m:fPr>
                        <m:num>
                          <m:r>
                            <a:rPr lang="en-GB" sz="2400" b="0" i="1" smtClean="0">
                              <a:latin typeface="Cambria Math" panose="02040503050406030204" pitchFamily="18" charset="0"/>
                            </a:rPr>
                            <m:t>𝑘𝑙</m:t>
                          </m:r>
                        </m:num>
                        <m:den>
                          <m:r>
                            <a:rPr lang="en-GB" sz="2400" b="0" i="1" smtClean="0">
                              <a:latin typeface="Cambria Math" panose="02040503050406030204" pitchFamily="18" charset="0"/>
                            </a:rPr>
                            <m:t>2</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den>
                      </m:f>
                      <m:sSup>
                        <m:sSupPr>
                          <m:ctrlPr>
                            <a:rPr lang="ka-GE" sz="2400" b="0" i="1" smtClean="0">
                              <a:latin typeface="Cambria Math" panose="02040503050406030204" pitchFamily="18" charset="0"/>
                            </a:rPr>
                          </m:ctrlPr>
                        </m:sSupPr>
                        <m:e>
                          <m:sSub>
                            <m:sSubPr>
                              <m:ctrlPr>
                                <a:rPr lang="ka-GE"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e>
                        <m:sup>
                          <m:r>
                            <a:rPr lang="en-GB" sz="2400" b="0" i="1" smtClean="0">
                              <a:latin typeface="Cambria Math" panose="02040503050406030204" pitchFamily="18" charset="0"/>
                            </a:rPr>
                            <m:t>2</m:t>
                          </m:r>
                        </m:sup>
                      </m:sSup>
                    </m:oMath>
                  </m:oMathPara>
                </a14:m>
                <a:endParaRPr lang="en-US" sz="2400" dirty="0"/>
              </a:p>
            </p:txBody>
          </p:sp>
        </mc:Choice>
        <mc:Fallback xmlns="">
          <p:sp>
            <p:nvSpPr>
              <p:cNvPr id="2" name="TextBox 1">
                <a:extLst>
                  <a:ext uri="{FF2B5EF4-FFF2-40B4-BE49-F238E27FC236}">
                    <a16:creationId xmlns:a16="http://schemas.microsoft.com/office/drawing/2014/main" id="{C6A4DA11-32B0-4BC4-A477-EEE38A05D8EE}"/>
                  </a:ext>
                </a:extLst>
              </p:cNvPr>
              <p:cNvSpPr txBox="1">
                <a:spLocks noRot="1" noChangeAspect="1" noMove="1" noResize="1" noEditPoints="1" noAdjustHandles="1" noChangeArrowheads="1" noChangeShapeType="1" noTextEdit="1"/>
              </p:cNvSpPr>
              <p:nvPr/>
            </p:nvSpPr>
            <p:spPr>
              <a:xfrm>
                <a:off x="7781932" y="1133150"/>
                <a:ext cx="1866910" cy="845267"/>
              </a:xfrm>
              <a:prstGeom prst="roundRect">
                <a:avLst/>
              </a:prstGeom>
              <a:blipFill>
                <a:blip r:embed="rId2"/>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5D2C86E-F41E-4368-B7AF-8FD402A15CFC}"/>
                  </a:ext>
                </a:extLst>
              </p:cNvPr>
              <p:cNvSpPr txBox="1"/>
              <p:nvPr/>
            </p:nvSpPr>
            <p:spPr>
              <a:xfrm>
                <a:off x="1028700" y="1161353"/>
                <a:ext cx="3228968" cy="947849"/>
              </a:xfrm>
              <a:prstGeom prst="roundRect">
                <a:avLst/>
              </a:prstGeom>
              <a:noFill/>
              <a:ln w="5715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𝐸</m:t>
                          </m:r>
                        </m:e>
                        <m:sub>
                          <m:r>
                            <a:rPr lang="ka-GE" sz="2400" b="0" i="1" smtClean="0">
                              <a:latin typeface="Cambria Math" panose="02040503050406030204" pitchFamily="18" charset="0"/>
                            </a:rPr>
                            <m:t>კ</m:t>
                          </m:r>
                        </m:sub>
                      </m:sSub>
                      <m:r>
                        <a:rPr lang="ka-GE" sz="2400" b="0" i="1" smtClean="0">
                          <a:latin typeface="Cambria Math" panose="02040503050406030204" pitchFamily="18" charset="0"/>
                        </a:rPr>
                        <m:t>=</m:t>
                      </m:r>
                      <m:f>
                        <m:fPr>
                          <m:ctrlPr>
                            <a:rPr lang="ka-GE" sz="2400" b="0" i="1" smtClean="0">
                              <a:latin typeface="Cambria Math" panose="02040503050406030204" pitchFamily="18" charset="0"/>
                            </a:rPr>
                          </m:ctrlPr>
                        </m:fPr>
                        <m:num>
                          <m:r>
                            <a:rPr lang="en-GB" sz="2400" b="0" i="1" smtClean="0">
                              <a:latin typeface="Cambria Math" panose="02040503050406030204" pitchFamily="18" charset="0"/>
                            </a:rPr>
                            <m:t>𝑚</m:t>
                          </m:r>
                          <m:sSup>
                            <m:sSupPr>
                              <m:ctrlPr>
                                <a:rPr lang="en-GB" sz="2400" b="0" i="1" smtClean="0">
                                  <a:latin typeface="Cambria Math" panose="02040503050406030204" pitchFamily="18" charset="0"/>
                                </a:rPr>
                              </m:ctrlPr>
                            </m:sSup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𝑚</m:t>
                                  </m:r>
                                </m:sub>
                              </m:sSub>
                            </m:e>
                            <m:sup>
                              <m:r>
                                <a:rPr lang="en-GB" sz="2400" b="0" i="1" smtClean="0">
                                  <a:latin typeface="Cambria Math" panose="02040503050406030204" pitchFamily="18" charset="0"/>
                                </a:rPr>
                                <m:t>2</m:t>
                              </m:r>
                            </m:sup>
                          </m:sSup>
                        </m:num>
                        <m:den>
                          <m:r>
                            <a:rPr lang="en-GB" sz="2400" b="0" i="1" smtClean="0">
                              <a:latin typeface="Cambria Math" panose="02040503050406030204" pitchFamily="18" charset="0"/>
                            </a:rPr>
                            <m:t>2</m:t>
                          </m:r>
                          <m:r>
                            <a:rPr lang="en-GB" sz="2400" b="0" i="1" smtClean="0">
                              <a:latin typeface="Cambria Math" panose="02040503050406030204" pitchFamily="18" charset="0"/>
                            </a:rPr>
                            <m:t>𝑙</m:t>
                          </m:r>
                        </m:den>
                      </m:f>
                      <m:r>
                        <a:rPr lang="en-GB" sz="2400" b="0" i="1" smtClean="0">
                          <a:latin typeface="Cambria Math" panose="02040503050406030204" pitchFamily="18" charset="0"/>
                        </a:rPr>
                        <m:t>(</m:t>
                      </m:r>
                      <m:r>
                        <a:rPr lang="en-GB" sz="2400" b="0" i="1" smtClean="0">
                          <a:latin typeface="Cambria Math" panose="02040503050406030204" pitchFamily="18" charset="0"/>
                        </a:rPr>
                        <m:t>𝑙</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num>
                        <m:den>
                          <m:r>
                            <a:rPr lang="en-GB" sz="2400" b="0" i="1" smtClean="0">
                              <a:latin typeface="Cambria Math" panose="02040503050406030204" pitchFamily="18" charset="0"/>
                            </a:rPr>
                            <m:t>3</m:t>
                          </m:r>
                        </m:den>
                      </m:f>
                      <m:r>
                        <a:rPr lang="en-GB" sz="2400" b="0" i="1" smtClean="0">
                          <a:latin typeface="Cambria Math" panose="02040503050406030204" pitchFamily="18" charset="0"/>
                        </a:rPr>
                        <m:t>)</m:t>
                      </m:r>
                    </m:oMath>
                  </m:oMathPara>
                </a14:m>
                <a:endParaRPr lang="en-US" sz="2400" dirty="0"/>
              </a:p>
            </p:txBody>
          </p:sp>
        </mc:Choice>
        <mc:Fallback xmlns="">
          <p:sp>
            <p:nvSpPr>
              <p:cNvPr id="3" name="TextBox 2">
                <a:extLst>
                  <a:ext uri="{FF2B5EF4-FFF2-40B4-BE49-F238E27FC236}">
                    <a16:creationId xmlns:a16="http://schemas.microsoft.com/office/drawing/2014/main" id="{95D2C86E-F41E-4368-B7AF-8FD402A15CFC}"/>
                  </a:ext>
                </a:extLst>
              </p:cNvPr>
              <p:cNvSpPr txBox="1">
                <a:spLocks noRot="1" noChangeAspect="1" noMove="1" noResize="1" noEditPoints="1" noAdjustHandles="1" noChangeArrowheads="1" noChangeShapeType="1" noTextEdit="1"/>
              </p:cNvSpPr>
              <p:nvPr/>
            </p:nvSpPr>
            <p:spPr>
              <a:xfrm>
                <a:off x="1028700" y="1161353"/>
                <a:ext cx="3228968" cy="947849"/>
              </a:xfrm>
              <a:prstGeom prst="roundRect">
                <a:avLst/>
              </a:prstGeom>
              <a:blipFill>
                <a:blip r:embed="rId3"/>
                <a:stretch>
                  <a:fillRect/>
                </a:stretch>
              </a:blipFill>
              <a:ln w="57150">
                <a:solidFill>
                  <a:srgbClr val="FF0000"/>
                </a:solidFill>
              </a:ln>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BBFD88C2-F7D2-470D-9222-BB99B996D62B}"/>
              </a:ext>
            </a:extLst>
          </p:cNvPr>
          <p:cNvCxnSpPr/>
          <p:nvPr/>
        </p:nvCxnSpPr>
        <p:spPr>
          <a:xfrm>
            <a:off x="5324475" y="1447800"/>
            <a:ext cx="1390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9D89343-3F39-4B38-B39D-ACB6566C9F0A}"/>
              </a:ext>
            </a:extLst>
          </p:cNvPr>
          <p:cNvCxnSpPr/>
          <p:nvPr/>
        </p:nvCxnSpPr>
        <p:spPr>
          <a:xfrm>
            <a:off x="5324475" y="1790700"/>
            <a:ext cx="1390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D160DC-1529-4506-BD4B-C170AB987D55}"/>
                  </a:ext>
                </a:extLst>
              </p:cNvPr>
              <p:cNvSpPr txBox="1"/>
              <p:nvPr/>
            </p:nvSpPr>
            <p:spPr>
              <a:xfrm>
                <a:off x="3687582" y="2576948"/>
                <a:ext cx="4816831" cy="1049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𝑚</m:t>
                              </m:r>
                            </m:sub>
                          </m:sSub>
                        </m:e>
                        <m:sup>
                          <m:r>
                            <a:rPr lang="en-GB" sz="2400" b="0" i="1" smtClean="0">
                              <a:latin typeface="Cambria Math" panose="02040503050406030204" pitchFamily="18" charset="0"/>
                            </a:rPr>
                            <m:t>2</m:t>
                          </m:r>
                        </m:sup>
                      </m:sSup>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m:t>
                          </m:r>
                          <m:r>
                            <a:rPr lang="en-GB" sz="2400" b="0" i="1" smtClean="0">
                              <a:latin typeface="Cambria Math" panose="02040503050406030204" pitchFamily="18" charset="0"/>
                            </a:rPr>
                            <m:t>𝑘</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𝑙</m:t>
                              </m:r>
                            </m:e>
                            <m:sup>
                              <m:r>
                                <a:rPr lang="en-GB" sz="2400" b="0" i="1" smtClean="0">
                                  <a:latin typeface="Cambria Math" panose="02040503050406030204" pitchFamily="18" charset="0"/>
                                </a:rPr>
                                <m:t>2</m:t>
                              </m:r>
                            </m:sup>
                          </m:sSup>
                          <m:sSup>
                            <m:sSupPr>
                              <m:ctrlPr>
                                <a:rPr lang="en-GB" sz="2400" b="0" i="1" smtClean="0">
                                  <a:latin typeface="Cambria Math" panose="02040503050406030204" pitchFamily="18" charset="0"/>
                                </a:rPr>
                              </m:ctrlPr>
                            </m:sSup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e>
                            <m:sup>
                              <m:r>
                                <a:rPr lang="en-GB" sz="2400" b="0" i="1" smtClean="0">
                                  <a:latin typeface="Cambria Math" panose="02040503050406030204" pitchFamily="18" charset="0"/>
                                </a:rPr>
                                <m:t>2</m:t>
                              </m:r>
                            </m:sup>
                          </m:sSup>
                        </m:num>
                        <m:den>
                          <m:r>
                            <a:rPr lang="en-GB" sz="2400" b="0" i="1" smtClean="0">
                              <a:latin typeface="Cambria Math" panose="02040503050406030204" pitchFamily="18" charset="0"/>
                            </a:rPr>
                            <m:t>2</m:t>
                          </m:r>
                          <m:r>
                            <a:rPr lang="en-GB" sz="2400" b="0" i="1" smtClean="0">
                              <a:latin typeface="Cambria Math" panose="02040503050406030204" pitchFamily="18" charset="0"/>
                            </a:rPr>
                            <m:t>𝑚</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r>
                            <a:rPr lang="en-GB" sz="2400" b="0" i="1" smtClean="0">
                              <a:latin typeface="Cambria Math" panose="02040503050406030204" pitchFamily="18" charset="0"/>
                            </a:rPr>
                            <m:t>𝑙</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num>
                            <m:den>
                              <m:r>
                                <a:rPr lang="en-GB" sz="2400" b="0" i="1" smtClean="0">
                                  <a:latin typeface="Cambria Math" panose="02040503050406030204" pitchFamily="18" charset="0"/>
                                </a:rPr>
                                <m:t>3</m:t>
                              </m:r>
                            </m:den>
                          </m:f>
                          <m:r>
                            <a:rPr lang="en-GB" sz="2400" b="0" i="1" smtClean="0">
                              <a:latin typeface="Cambria Math" panose="02040503050406030204" pitchFamily="18" charset="0"/>
                            </a:rPr>
                            <m:t>)</m:t>
                          </m:r>
                        </m:den>
                      </m:f>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𝑘</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𝑙</m:t>
                              </m:r>
                            </m:e>
                            <m:sup>
                              <m:r>
                                <a:rPr lang="en-GB" sz="2400" b="0" i="1" smtClean="0">
                                  <a:latin typeface="Cambria Math" panose="02040503050406030204" pitchFamily="18" charset="0"/>
                                </a:rPr>
                                <m:t>2</m:t>
                              </m:r>
                            </m:sup>
                          </m:sSup>
                          <m:sSup>
                            <m:sSupPr>
                              <m:ctrlPr>
                                <a:rPr lang="en-GB" sz="2400" b="0" i="1" smtClean="0">
                                  <a:latin typeface="Cambria Math" panose="02040503050406030204" pitchFamily="18" charset="0"/>
                                </a:rPr>
                              </m:ctrlPr>
                            </m:sSup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e>
                            <m:sup>
                              <m:r>
                                <a:rPr lang="en-GB" sz="2400" b="0" i="1" smtClean="0">
                                  <a:latin typeface="Cambria Math" panose="02040503050406030204" pitchFamily="18" charset="0"/>
                                </a:rPr>
                                <m:t>2</m:t>
                              </m:r>
                            </m:sup>
                          </m:sSup>
                        </m:num>
                        <m:den>
                          <m:r>
                            <a:rPr lang="en-GB" sz="2400" b="0" i="1" smtClean="0">
                              <a:latin typeface="Cambria Math" panose="02040503050406030204" pitchFamily="18" charset="0"/>
                            </a:rPr>
                            <m:t>𝑚</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r>
                            <a:rPr lang="en-GB" sz="2400" b="0" i="1" smtClean="0">
                              <a:latin typeface="Cambria Math" panose="02040503050406030204" pitchFamily="18" charset="0"/>
                            </a:rPr>
                            <m:t>𝑙</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num>
                            <m:den>
                              <m:r>
                                <a:rPr lang="en-GB" sz="2400" b="0" i="1" smtClean="0">
                                  <a:latin typeface="Cambria Math" panose="02040503050406030204" pitchFamily="18" charset="0"/>
                                </a:rPr>
                                <m:t>3</m:t>
                              </m:r>
                            </m:den>
                          </m:f>
                          <m:r>
                            <a:rPr lang="en-GB" sz="2400" b="0" i="1" smtClean="0">
                              <a:latin typeface="Cambria Math" panose="02040503050406030204" pitchFamily="18" charset="0"/>
                            </a:rPr>
                            <m:t>)</m:t>
                          </m:r>
                        </m:den>
                      </m:f>
                    </m:oMath>
                  </m:oMathPara>
                </a14:m>
                <a:endParaRPr lang="en-US" sz="2400" dirty="0"/>
              </a:p>
            </p:txBody>
          </p:sp>
        </mc:Choice>
        <mc:Fallback xmlns="">
          <p:sp>
            <p:nvSpPr>
              <p:cNvPr id="7" name="TextBox 6">
                <a:extLst>
                  <a:ext uri="{FF2B5EF4-FFF2-40B4-BE49-F238E27FC236}">
                    <a16:creationId xmlns:a16="http://schemas.microsoft.com/office/drawing/2014/main" id="{64D160DC-1529-4506-BD4B-C170AB987D55}"/>
                  </a:ext>
                </a:extLst>
              </p:cNvPr>
              <p:cNvSpPr txBox="1">
                <a:spLocks noRot="1" noChangeAspect="1" noMove="1" noResize="1" noEditPoints="1" noAdjustHandles="1" noChangeArrowheads="1" noChangeShapeType="1" noTextEdit="1"/>
              </p:cNvSpPr>
              <p:nvPr/>
            </p:nvSpPr>
            <p:spPr>
              <a:xfrm>
                <a:off x="3687582" y="2576948"/>
                <a:ext cx="4816831" cy="104913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8C4A2C-1B5E-4C47-B520-7067435B45E4}"/>
                  </a:ext>
                </a:extLst>
              </p:cNvPr>
              <p:cNvSpPr txBox="1"/>
              <p:nvPr/>
            </p:nvSpPr>
            <p:spPr>
              <a:xfrm>
                <a:off x="3781424" y="4224613"/>
                <a:ext cx="4629149" cy="1436868"/>
              </a:xfrm>
              <a:prstGeom prst="rect">
                <a:avLst/>
              </a:prstGeom>
              <a:noFill/>
              <a:ln w="5715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𝑚</m:t>
                          </m:r>
                        </m:sub>
                      </m:sSub>
                      <m:r>
                        <a:rPr lang="en-GB" sz="2400" b="0" i="1" smtClean="0">
                          <a:latin typeface="Cambria Math" panose="02040503050406030204" pitchFamily="18" charset="0"/>
                        </a:rPr>
                        <m:t>=</m:t>
                      </m:r>
                      <m:r>
                        <a:rPr lang="en-GB" sz="2400" b="0" i="1" smtClean="0">
                          <a:latin typeface="Cambria Math" panose="02040503050406030204" pitchFamily="18" charset="0"/>
                        </a:rPr>
                        <m:t>𝑙</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0</m:t>
                          </m:r>
                        </m:sub>
                      </m:sSub>
                      <m:rad>
                        <m:radPr>
                          <m:degHide m:val="on"/>
                          <m:ctrlPr>
                            <a:rPr lang="en-GB" sz="2400" b="0" i="1" smtClean="0">
                              <a:latin typeface="Cambria Math" panose="02040503050406030204" pitchFamily="18" charset="0"/>
                            </a:rPr>
                          </m:ctrlPr>
                        </m:radPr>
                        <m:deg/>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𝑘</m:t>
                              </m:r>
                            </m:num>
                            <m:den>
                              <m:r>
                                <a:rPr lang="en-GB" sz="2400" b="0" i="1" smtClean="0">
                                  <a:latin typeface="Cambria Math" panose="02040503050406030204" pitchFamily="18" charset="0"/>
                                </a:rPr>
                                <m:t>𝑚</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r>
                                <a:rPr lang="en-GB" sz="2400" b="0" i="1" smtClean="0">
                                  <a:latin typeface="Cambria Math" panose="02040503050406030204" pitchFamily="18" charset="0"/>
                                </a:rPr>
                                <m:t>(</m:t>
                              </m:r>
                              <m:r>
                                <a:rPr lang="en-GB" sz="2400" b="0" i="1" smtClean="0">
                                  <a:latin typeface="Cambria Math" panose="02040503050406030204" pitchFamily="18" charset="0"/>
                                </a:rPr>
                                <m:t>𝑙</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num>
                                <m:den>
                                  <m:r>
                                    <a:rPr lang="en-GB" sz="2400" b="0" i="1" smtClean="0">
                                      <a:latin typeface="Cambria Math" panose="02040503050406030204" pitchFamily="18" charset="0"/>
                                    </a:rPr>
                                    <m:t>3</m:t>
                                  </m:r>
                                </m:den>
                              </m:f>
                              <m:r>
                                <a:rPr lang="en-GB" sz="2400" b="0" i="1" smtClean="0">
                                  <a:latin typeface="Cambria Math" panose="02040503050406030204" pitchFamily="18" charset="0"/>
                                </a:rPr>
                                <m:t>)</m:t>
                              </m:r>
                            </m:den>
                          </m:f>
                        </m:e>
                      </m:rad>
                    </m:oMath>
                  </m:oMathPara>
                </a14:m>
                <a:endParaRPr lang="en-US" sz="2400" dirty="0"/>
              </a:p>
            </p:txBody>
          </p:sp>
        </mc:Choice>
        <mc:Fallback xmlns="">
          <p:sp>
            <p:nvSpPr>
              <p:cNvPr id="8" name="TextBox 7">
                <a:extLst>
                  <a:ext uri="{FF2B5EF4-FFF2-40B4-BE49-F238E27FC236}">
                    <a16:creationId xmlns:a16="http://schemas.microsoft.com/office/drawing/2014/main" id="{008C4A2C-1B5E-4C47-B520-7067435B45E4}"/>
                  </a:ext>
                </a:extLst>
              </p:cNvPr>
              <p:cNvSpPr txBox="1">
                <a:spLocks noRot="1" noChangeAspect="1" noMove="1" noResize="1" noEditPoints="1" noAdjustHandles="1" noChangeArrowheads="1" noChangeShapeType="1" noTextEdit="1"/>
              </p:cNvSpPr>
              <p:nvPr/>
            </p:nvSpPr>
            <p:spPr>
              <a:xfrm>
                <a:off x="3781424" y="4224613"/>
                <a:ext cx="4629149" cy="1436868"/>
              </a:xfrm>
              <a:prstGeom prst="rect">
                <a:avLst/>
              </a:prstGeom>
              <a:blipFill>
                <a:blip r:embed="rId5"/>
                <a:stretch>
                  <a:fillRect/>
                </a:stretch>
              </a:blipFill>
              <a:ln w="571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51683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F2EC245-F148-4FF4-BFE5-E85D485A709D}"/>
                  </a:ext>
                </a:extLst>
              </p:cNvPr>
              <p:cNvSpPr txBox="1"/>
              <p:nvPr/>
            </p:nvSpPr>
            <p:spPr>
              <a:xfrm>
                <a:off x="939907" y="1509712"/>
                <a:ext cx="1612172"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𝑐</m:t>
                          </m:r>
                        </m:sub>
                      </m:sSub>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nary>
                            <m:naryPr>
                              <m:chr m:val="∑"/>
                              <m:subHide m:val="on"/>
                              <m:supHide m:val="on"/>
                              <m:ctrlPr>
                                <a:rPr lang="en-GB" sz="2400" b="0" i="1" smtClean="0">
                                  <a:latin typeface="Cambria Math" panose="02040503050406030204" pitchFamily="18" charset="0"/>
                                </a:rPr>
                              </m:ctrlPr>
                            </m:naryPr>
                            <m:sub/>
                            <m:sup/>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𝑚</m:t>
                                  </m:r>
                                </m:e>
                                <m:sub>
                                  <m:r>
                                    <a:rPr lang="en-GB" sz="2400" b="0" i="1" smtClean="0">
                                      <a:latin typeface="Cambria Math" panose="02040503050406030204" pitchFamily="18" charset="0"/>
                                    </a:rPr>
                                    <m:t>𝑖</m:t>
                                  </m:r>
                                </m:sub>
                              </m:sSub>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𝑣</m:t>
                                  </m:r>
                                </m:e>
                                <m:sub>
                                  <m:r>
                                    <a:rPr lang="en-GB" sz="2400" b="0" i="1" smtClean="0">
                                      <a:latin typeface="Cambria Math" panose="02040503050406030204" pitchFamily="18" charset="0"/>
                                    </a:rPr>
                                    <m:t>𝑖</m:t>
                                  </m:r>
                                </m:sub>
                              </m:sSub>
                            </m:e>
                          </m:nary>
                        </m:num>
                        <m:den>
                          <m:r>
                            <a:rPr lang="en-GB" sz="2400" b="0" i="1" smtClean="0">
                              <a:latin typeface="Cambria Math" panose="02040503050406030204" pitchFamily="18" charset="0"/>
                            </a:rPr>
                            <m:t>𝑚</m:t>
                          </m:r>
                        </m:den>
                      </m:f>
                    </m:oMath>
                  </m:oMathPara>
                </a14:m>
                <a:endParaRPr lang="en-US" sz="2400" dirty="0"/>
              </a:p>
            </p:txBody>
          </p:sp>
        </mc:Choice>
        <mc:Fallback xmlns="">
          <p:sp>
            <p:nvSpPr>
              <p:cNvPr id="2" name="TextBox 1">
                <a:extLst>
                  <a:ext uri="{FF2B5EF4-FFF2-40B4-BE49-F238E27FC236}">
                    <a16:creationId xmlns:a16="http://schemas.microsoft.com/office/drawing/2014/main" id="{CF2EC245-F148-4FF4-BFE5-E85D485A709D}"/>
                  </a:ext>
                </a:extLst>
              </p:cNvPr>
              <p:cNvSpPr txBox="1">
                <a:spLocks noRot="1" noChangeAspect="1" noMove="1" noResize="1" noEditPoints="1" noAdjustHandles="1" noChangeArrowheads="1" noChangeShapeType="1" noTextEdit="1"/>
              </p:cNvSpPr>
              <p:nvPr/>
            </p:nvSpPr>
            <p:spPr>
              <a:xfrm>
                <a:off x="939907" y="1509712"/>
                <a:ext cx="1612172" cy="714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04C7F4-A815-445B-85FA-35C87DE7E80B}"/>
                  </a:ext>
                </a:extLst>
              </p:cNvPr>
              <p:cNvSpPr txBox="1"/>
              <p:nvPr/>
            </p:nvSpPr>
            <p:spPr>
              <a:xfrm>
                <a:off x="939907" y="2470724"/>
                <a:ext cx="10764614" cy="958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400" i="1" smtClean="0">
                              <a:latin typeface="Cambria Math" panose="02040503050406030204" pitchFamily="18" charset="0"/>
                            </a:rPr>
                          </m:ctrlPr>
                        </m:naryPr>
                        <m:sub/>
                        <m:sup/>
                        <m:e>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𝑚</m:t>
                              </m:r>
                            </m:e>
                            <m:sub>
                              <m:r>
                                <a:rPr lang="en-GB" sz="2400" b="0" i="1" smtClean="0">
                                  <a:latin typeface="Cambria Math" panose="02040503050406030204" pitchFamily="18" charset="0"/>
                                </a:rPr>
                                <m:t>𝑖</m:t>
                              </m:r>
                            </m:sub>
                          </m:sSub>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𝑣</m:t>
                              </m:r>
                            </m:e>
                            <m:sub>
                              <m:r>
                                <a:rPr lang="en-GB" sz="2400" b="0" i="1" smtClean="0">
                                  <a:latin typeface="Cambria Math" panose="02040503050406030204" pitchFamily="18" charset="0"/>
                                </a:rPr>
                                <m:t>𝑖</m:t>
                              </m:r>
                            </m:sub>
                          </m:sSub>
                        </m:e>
                      </m:nary>
                      <m:r>
                        <a:rPr lang="en-GB" sz="2400" b="0" i="1" smtClean="0">
                          <a:latin typeface="Cambria Math" panose="02040503050406030204" pitchFamily="18" charset="0"/>
                        </a:rPr>
                        <m:t>=</m:t>
                      </m:r>
                      <m:nary>
                        <m:naryPr>
                          <m:ctrlPr>
                            <a:rPr lang="en-GB" sz="2400" b="0" i="1" smtClean="0">
                              <a:latin typeface="Cambria Math" panose="02040503050406030204" pitchFamily="18" charset="0"/>
                            </a:rPr>
                          </m:ctrlPr>
                        </m:naryPr>
                        <m:sub>
                          <m:r>
                            <m:rPr>
                              <m:brk m:alnAt="23"/>
                            </m:rPr>
                            <a:rPr lang="en-GB" sz="2400" b="0" i="1" smtClean="0">
                              <a:latin typeface="Cambria Math" panose="02040503050406030204" pitchFamily="18" charset="0"/>
                            </a:rPr>
                            <m:t>0</m:t>
                          </m:r>
                        </m:sub>
                        <m:sup>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sup>
                        <m:e>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𝑙</m:t>
                              </m:r>
                            </m:num>
                            <m:den>
                              <m:r>
                                <a:rPr lang="en-GB" sz="2400" b="0" i="1" smtClean="0">
                                  <a:latin typeface="Cambria Math" panose="02040503050406030204" pitchFamily="18" charset="0"/>
                                </a:rPr>
                                <m:t>𝑙</m:t>
                              </m:r>
                            </m:den>
                          </m:f>
                          <m:r>
                            <a:rPr lang="en-GB" sz="2400" b="0" i="1" smtClean="0">
                              <a:latin typeface="Cambria Math" panose="02040503050406030204" pitchFamily="18" charset="0"/>
                            </a:rPr>
                            <m:t>𝑚</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𝑥</m:t>
                              </m:r>
                            </m:num>
                            <m:den>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den>
                          </m:f>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𝑚</m:t>
                              </m:r>
                            </m:sub>
                          </m:sSub>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𝑙</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num>
                            <m:den>
                              <m:r>
                                <a:rPr lang="en-GB" sz="2400" b="0" i="1" smtClean="0">
                                  <a:latin typeface="Cambria Math" panose="02040503050406030204" pitchFamily="18" charset="0"/>
                                </a:rPr>
                                <m:t>𝑙</m:t>
                              </m:r>
                            </m:den>
                          </m:f>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𝑚𝑉</m:t>
                              </m:r>
                            </m:e>
                            <m:sub>
                              <m:r>
                                <a:rPr lang="en-GB" sz="2400" b="0" i="1" smtClean="0">
                                  <a:latin typeface="Cambria Math" panose="02040503050406030204" pitchFamily="18" charset="0"/>
                                </a:rPr>
                                <m:t>𝑚</m:t>
                              </m:r>
                            </m:sub>
                          </m:sSub>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𝑚</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𝑚</m:t>
                                  </m:r>
                                </m:sub>
                              </m:sSub>
                            </m:num>
                            <m:den>
                              <m:r>
                                <a:rPr lang="en-GB" sz="2400" b="0" i="1" smtClean="0">
                                  <a:latin typeface="Cambria Math" panose="02040503050406030204" pitchFamily="18" charset="0"/>
                                </a:rPr>
                                <m:t>𝑙</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den>
                          </m:f>
                        </m:e>
                      </m:nary>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sSup>
                            <m:sSupPr>
                              <m:ctrlPr>
                                <a:rPr lang="en-GB" sz="2400" b="0" i="1" smtClean="0">
                                  <a:latin typeface="Cambria Math" panose="02040503050406030204" pitchFamily="18" charset="0"/>
                                </a:rPr>
                              </m:ctrlPr>
                            </m:sSup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e>
                            <m:sup>
                              <m:r>
                                <a:rPr lang="en-GB" sz="2400" b="0" i="1" smtClean="0">
                                  <a:latin typeface="Cambria Math" panose="02040503050406030204" pitchFamily="18" charset="0"/>
                                </a:rPr>
                                <m:t>2</m:t>
                              </m:r>
                            </m:sup>
                          </m:sSup>
                        </m:num>
                        <m:den>
                          <m:r>
                            <a:rPr lang="en-GB" sz="2400" b="0" i="1" smtClean="0">
                              <a:latin typeface="Cambria Math" panose="02040503050406030204" pitchFamily="18" charset="0"/>
                            </a:rPr>
                            <m:t>2</m:t>
                          </m:r>
                        </m:den>
                      </m:f>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𝑙</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num>
                        <m:den>
                          <m:r>
                            <a:rPr lang="en-GB" sz="2400" b="0" i="1" smtClean="0">
                              <a:latin typeface="Cambria Math" panose="02040503050406030204" pitchFamily="18" charset="0"/>
                            </a:rPr>
                            <m:t>𝑙</m:t>
                          </m:r>
                        </m:den>
                      </m:f>
                      <m:r>
                        <a:rPr lang="en-GB" sz="2400" b="0" i="1" smtClean="0">
                          <a:latin typeface="Cambria Math" panose="02040503050406030204" pitchFamily="18" charset="0"/>
                        </a:rPr>
                        <m:t>𝑚</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𝑚</m:t>
                          </m:r>
                        </m:sub>
                      </m:sSub>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𝑚</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𝑚</m:t>
                              </m:r>
                            </m:sub>
                          </m:sSub>
                        </m:num>
                        <m:den>
                          <m:r>
                            <a:rPr lang="en-GB" sz="2400" b="0" i="1" smtClean="0">
                              <a:latin typeface="Cambria Math" panose="02040503050406030204" pitchFamily="18" charset="0"/>
                            </a:rPr>
                            <m:t>𝑙</m:t>
                          </m:r>
                        </m:den>
                      </m:f>
                      <m:r>
                        <a:rPr lang="en-GB" sz="2400" b="0" i="1" smtClean="0">
                          <a:latin typeface="Cambria Math" panose="02040503050406030204" pitchFamily="18" charset="0"/>
                        </a:rPr>
                        <m:t>(</m:t>
                      </m:r>
                      <m:r>
                        <a:rPr lang="en-GB" sz="2400" b="0" i="1" smtClean="0">
                          <a:latin typeface="Cambria Math" panose="02040503050406030204" pitchFamily="18" charset="0"/>
                        </a:rPr>
                        <m:t>𝑙</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𝑙</m:t>
                              </m:r>
                            </m:e>
                            <m:sub>
                              <m:r>
                                <a:rPr lang="en-GB" sz="2400" b="0" i="1" smtClean="0">
                                  <a:latin typeface="Cambria Math" panose="02040503050406030204" pitchFamily="18" charset="0"/>
                                </a:rPr>
                                <m:t>0</m:t>
                              </m:r>
                            </m:sub>
                          </m:sSub>
                        </m:num>
                        <m:den>
                          <m:r>
                            <a:rPr lang="en-GB" sz="2400" b="0" i="1" smtClean="0">
                              <a:latin typeface="Cambria Math" panose="02040503050406030204" pitchFamily="18" charset="0"/>
                            </a:rPr>
                            <m:t>2</m:t>
                          </m:r>
                        </m:den>
                      </m:f>
                      <m:r>
                        <a:rPr lang="en-GB" sz="2400" b="0" i="1" smtClean="0">
                          <a:latin typeface="Cambria Math" panose="02040503050406030204" pitchFamily="18" charset="0"/>
                        </a:rPr>
                        <m:t>)</m:t>
                      </m:r>
                    </m:oMath>
                  </m:oMathPara>
                </a14:m>
                <a:endParaRPr lang="en-US" sz="2400" dirty="0"/>
              </a:p>
            </p:txBody>
          </p:sp>
        </mc:Choice>
        <mc:Fallback xmlns="">
          <p:sp>
            <p:nvSpPr>
              <p:cNvPr id="3" name="TextBox 2">
                <a:extLst>
                  <a:ext uri="{FF2B5EF4-FFF2-40B4-BE49-F238E27FC236}">
                    <a16:creationId xmlns:a16="http://schemas.microsoft.com/office/drawing/2014/main" id="{3404C7F4-A815-445B-85FA-35C87DE7E80B}"/>
                  </a:ext>
                </a:extLst>
              </p:cNvPr>
              <p:cNvSpPr txBox="1">
                <a:spLocks noRot="1" noChangeAspect="1" noMove="1" noResize="1" noEditPoints="1" noAdjustHandles="1" noChangeArrowheads="1" noChangeShapeType="1" noTextEdit="1"/>
              </p:cNvSpPr>
              <p:nvPr/>
            </p:nvSpPr>
            <p:spPr>
              <a:xfrm>
                <a:off x="939907" y="2470724"/>
                <a:ext cx="10764614" cy="9582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851F462-380E-423C-8CD3-FFC1B22AD0F4}"/>
                  </a:ext>
                </a:extLst>
              </p:cNvPr>
              <p:cNvSpPr txBox="1"/>
              <p:nvPr/>
            </p:nvSpPr>
            <p:spPr>
              <a:xfrm>
                <a:off x="1745993" y="4831054"/>
                <a:ext cx="2868237" cy="1034468"/>
              </a:xfrm>
              <a:prstGeom prst="roundRect">
                <a:avLst/>
              </a:prstGeom>
              <a:noFill/>
              <a:ln w="5715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GB" sz="3200" b="0" i="1" smtClean="0">
                              <a:latin typeface="Cambria Math" panose="02040503050406030204" pitchFamily="18" charset="0"/>
                            </a:rPr>
                            <m:t>𝑉</m:t>
                          </m:r>
                        </m:e>
                        <m:sub>
                          <m:r>
                            <a:rPr lang="en-GB" sz="3200" b="0" i="1" smtClean="0">
                              <a:latin typeface="Cambria Math" panose="02040503050406030204" pitchFamily="18" charset="0"/>
                            </a:rPr>
                            <m:t>𝑐</m:t>
                          </m:r>
                        </m:sub>
                      </m:sSub>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𝑉</m:t>
                              </m:r>
                            </m:e>
                            <m:sub>
                              <m:r>
                                <a:rPr lang="en-GB" sz="3200" b="0" i="1" smtClean="0">
                                  <a:latin typeface="Cambria Math" panose="02040503050406030204" pitchFamily="18" charset="0"/>
                                </a:rPr>
                                <m:t>𝑚</m:t>
                              </m:r>
                            </m:sub>
                          </m:sSub>
                        </m:num>
                        <m:den>
                          <m:r>
                            <a:rPr lang="en-GB" sz="3200" b="0" i="1" smtClean="0">
                              <a:latin typeface="Cambria Math" panose="02040503050406030204" pitchFamily="18" charset="0"/>
                            </a:rPr>
                            <m:t>𝑙</m:t>
                          </m:r>
                        </m:den>
                      </m:f>
                      <m:r>
                        <a:rPr lang="en-GB" sz="3200" b="0" i="1" smtClean="0">
                          <a:latin typeface="Cambria Math" panose="02040503050406030204" pitchFamily="18" charset="0"/>
                        </a:rPr>
                        <m:t>(</m:t>
                      </m:r>
                      <m:r>
                        <a:rPr lang="en-GB" sz="3200" b="0" i="1" smtClean="0">
                          <a:latin typeface="Cambria Math" panose="02040503050406030204" pitchFamily="18" charset="0"/>
                        </a:rPr>
                        <m:t>𝑙</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𝑙</m:t>
                              </m:r>
                            </m:e>
                            <m:sub>
                              <m:r>
                                <a:rPr lang="en-GB" sz="3200" b="0" i="1" smtClean="0">
                                  <a:latin typeface="Cambria Math" panose="02040503050406030204" pitchFamily="18" charset="0"/>
                                </a:rPr>
                                <m:t>0</m:t>
                              </m:r>
                            </m:sub>
                          </m:sSub>
                        </m:num>
                        <m:den>
                          <m:r>
                            <a:rPr lang="en-GB" sz="3200" b="0" i="1" smtClean="0">
                              <a:latin typeface="Cambria Math" panose="02040503050406030204" pitchFamily="18" charset="0"/>
                            </a:rPr>
                            <m:t>2</m:t>
                          </m:r>
                        </m:den>
                      </m:f>
                      <m:r>
                        <a:rPr lang="en-GB"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0851F462-380E-423C-8CD3-FFC1B22AD0F4}"/>
                  </a:ext>
                </a:extLst>
              </p:cNvPr>
              <p:cNvSpPr txBox="1">
                <a:spLocks noRot="1" noChangeAspect="1" noMove="1" noResize="1" noEditPoints="1" noAdjustHandles="1" noChangeArrowheads="1" noChangeShapeType="1" noTextEdit="1"/>
              </p:cNvSpPr>
              <p:nvPr/>
            </p:nvSpPr>
            <p:spPr>
              <a:xfrm>
                <a:off x="1745993" y="4831054"/>
                <a:ext cx="2868237" cy="1034468"/>
              </a:xfrm>
              <a:prstGeom prst="roundRect">
                <a:avLst/>
              </a:prstGeom>
              <a:blipFill>
                <a:blip r:embed="rId4"/>
                <a:stretch>
                  <a:fillRect/>
                </a:stretch>
              </a:blipFill>
              <a:ln w="571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9C40B6-3E22-4A14-82A1-B1FDB6D724D8}"/>
                  </a:ext>
                </a:extLst>
              </p:cNvPr>
              <p:cNvSpPr txBox="1"/>
              <p:nvPr/>
            </p:nvSpPr>
            <p:spPr>
              <a:xfrm>
                <a:off x="5448299" y="3675906"/>
                <a:ext cx="4629149" cy="1197379"/>
              </a:xfrm>
              <a:prstGeom prst="rect">
                <a:avLst/>
              </a:prstGeom>
              <a:noFill/>
              <a:ln w="5715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GB" sz="2000" b="0" i="1" smtClean="0">
                              <a:latin typeface="Cambria Math" panose="02040503050406030204" pitchFamily="18" charset="0"/>
                            </a:rPr>
                            <m:t>𝑉</m:t>
                          </m:r>
                        </m:e>
                        <m:sub>
                          <m:r>
                            <a:rPr lang="en-GB" sz="2000" b="0" i="1" smtClean="0">
                              <a:latin typeface="Cambria Math" panose="02040503050406030204" pitchFamily="18" charset="0"/>
                            </a:rPr>
                            <m:t>𝑚</m:t>
                          </m:r>
                        </m:sub>
                      </m:sSub>
                      <m:r>
                        <a:rPr lang="en-GB" sz="2000" b="0" i="1" smtClean="0">
                          <a:latin typeface="Cambria Math" panose="02040503050406030204" pitchFamily="18" charset="0"/>
                        </a:rPr>
                        <m:t>=</m:t>
                      </m:r>
                      <m:r>
                        <a:rPr lang="en-GB" sz="2000" b="0" i="1" smtClean="0">
                          <a:latin typeface="Cambria Math" panose="02040503050406030204" pitchFamily="18" charset="0"/>
                        </a:rPr>
                        <m:t>𝑙</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0</m:t>
                          </m:r>
                        </m:sub>
                      </m:sSub>
                      <m:rad>
                        <m:radPr>
                          <m:degHide m:val="on"/>
                          <m:ctrlPr>
                            <a:rPr lang="en-GB" sz="2000" b="0" i="1" smtClean="0">
                              <a:latin typeface="Cambria Math" panose="02040503050406030204" pitchFamily="18" charset="0"/>
                            </a:rPr>
                          </m:ctrlPr>
                        </m:radPr>
                        <m:deg/>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𝑘</m:t>
                              </m:r>
                            </m:num>
                            <m:den>
                              <m:r>
                                <a:rPr lang="en-GB" sz="2000" b="0" i="1" smtClean="0">
                                  <a:latin typeface="Cambria Math" panose="02040503050406030204" pitchFamily="18" charset="0"/>
                                </a:rPr>
                                <m:t>𝑚</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𝑙</m:t>
                                  </m:r>
                                </m:e>
                                <m:sub>
                                  <m:r>
                                    <a:rPr lang="en-GB" sz="2000" b="0" i="1" smtClean="0">
                                      <a:latin typeface="Cambria Math" panose="02040503050406030204" pitchFamily="18" charset="0"/>
                                    </a:rPr>
                                    <m:t>0</m:t>
                                  </m:r>
                                </m:sub>
                              </m:sSub>
                              <m:r>
                                <a:rPr lang="en-GB" sz="2000" b="0" i="1" smtClean="0">
                                  <a:latin typeface="Cambria Math" panose="02040503050406030204" pitchFamily="18" charset="0"/>
                                </a:rPr>
                                <m:t>(</m:t>
                              </m:r>
                              <m:r>
                                <a:rPr lang="en-GB" sz="2000" b="0" i="1" smtClean="0">
                                  <a:latin typeface="Cambria Math" panose="02040503050406030204" pitchFamily="18" charset="0"/>
                                </a:rPr>
                                <m:t>𝑙</m:t>
                              </m:r>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2</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𝑙</m:t>
                                      </m:r>
                                    </m:e>
                                    <m:sub>
                                      <m:r>
                                        <a:rPr lang="en-GB" sz="2000" b="0" i="1" smtClean="0">
                                          <a:latin typeface="Cambria Math" panose="02040503050406030204" pitchFamily="18" charset="0"/>
                                        </a:rPr>
                                        <m:t>0</m:t>
                                      </m:r>
                                    </m:sub>
                                  </m:sSub>
                                </m:num>
                                <m:den>
                                  <m:r>
                                    <a:rPr lang="en-GB" sz="2000" b="0" i="1" smtClean="0">
                                      <a:latin typeface="Cambria Math" panose="02040503050406030204" pitchFamily="18" charset="0"/>
                                    </a:rPr>
                                    <m:t>3</m:t>
                                  </m:r>
                                </m:den>
                              </m:f>
                              <m:r>
                                <a:rPr lang="en-GB" sz="2000" b="0" i="1" smtClean="0">
                                  <a:latin typeface="Cambria Math" panose="02040503050406030204" pitchFamily="18" charset="0"/>
                                </a:rPr>
                                <m:t>)</m:t>
                              </m:r>
                            </m:den>
                          </m:f>
                        </m:e>
                      </m:rad>
                    </m:oMath>
                  </m:oMathPara>
                </a14:m>
                <a:endParaRPr lang="en-US" sz="2000" dirty="0"/>
              </a:p>
            </p:txBody>
          </p:sp>
        </mc:Choice>
        <mc:Fallback xmlns="">
          <p:sp>
            <p:nvSpPr>
              <p:cNvPr id="5" name="TextBox 4">
                <a:extLst>
                  <a:ext uri="{FF2B5EF4-FFF2-40B4-BE49-F238E27FC236}">
                    <a16:creationId xmlns:a16="http://schemas.microsoft.com/office/drawing/2014/main" id="{2C9C40B6-3E22-4A14-82A1-B1FDB6D724D8}"/>
                  </a:ext>
                </a:extLst>
              </p:cNvPr>
              <p:cNvSpPr txBox="1">
                <a:spLocks noRot="1" noChangeAspect="1" noMove="1" noResize="1" noEditPoints="1" noAdjustHandles="1" noChangeArrowheads="1" noChangeShapeType="1" noTextEdit="1"/>
              </p:cNvSpPr>
              <p:nvPr/>
            </p:nvSpPr>
            <p:spPr>
              <a:xfrm>
                <a:off x="5448299" y="3675906"/>
                <a:ext cx="4629149" cy="1197379"/>
              </a:xfrm>
              <a:prstGeom prst="rect">
                <a:avLst/>
              </a:prstGeom>
              <a:blipFill>
                <a:blip r:embed="rId5"/>
                <a:stretch>
                  <a:fillRect/>
                </a:stretch>
              </a:blipFill>
              <a:ln w="57150">
                <a:noFill/>
              </a:ln>
            </p:spPr>
            <p:txBody>
              <a:bodyPr/>
              <a:lstStyle/>
              <a:p>
                <a:r>
                  <a:rPr lang="en-US">
                    <a:noFill/>
                  </a:rPr>
                  <a:t> </a:t>
                </a:r>
              </a:p>
            </p:txBody>
          </p:sp>
        </mc:Fallback>
      </mc:AlternateContent>
      <p:sp>
        <p:nvSpPr>
          <p:cNvPr id="6" name="Oval 5">
            <a:extLst>
              <a:ext uri="{FF2B5EF4-FFF2-40B4-BE49-F238E27FC236}">
                <a16:creationId xmlns:a16="http://schemas.microsoft.com/office/drawing/2014/main" id="{4FD9799D-E2AE-421B-B338-71383F2F6D41}"/>
              </a:ext>
            </a:extLst>
          </p:cNvPr>
          <p:cNvSpPr/>
          <p:nvPr/>
        </p:nvSpPr>
        <p:spPr>
          <a:xfrm>
            <a:off x="2552079" y="4813676"/>
            <a:ext cx="695946" cy="5981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5B67BBC-D076-4BE7-AC2F-CB1FE6AB271B}"/>
              </a:ext>
            </a:extLst>
          </p:cNvPr>
          <p:cNvCxnSpPr>
            <a:stCxn id="6" idx="7"/>
          </p:cNvCxnSpPr>
          <p:nvPr/>
        </p:nvCxnSpPr>
        <p:spPr>
          <a:xfrm flipV="1">
            <a:off x="3146106" y="4394340"/>
            <a:ext cx="2730819" cy="506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76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82AD79B-7AB3-40E6-9AF9-C55EC1C7031E}"/>
              </a:ext>
            </a:extLst>
          </p:cNvPr>
          <p:cNvGraphicFramePr>
            <a:graphicFrameLocks/>
          </p:cNvGraphicFramePr>
          <p:nvPr>
            <p:extLst>
              <p:ext uri="{D42A27DB-BD31-4B8C-83A1-F6EECF244321}">
                <p14:modId xmlns:p14="http://schemas.microsoft.com/office/powerpoint/2010/main" val="337587897"/>
              </p:ext>
            </p:extLst>
          </p:nvPr>
        </p:nvGraphicFramePr>
        <p:xfrm>
          <a:off x="352424" y="1333500"/>
          <a:ext cx="5400675" cy="34480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51BF74A3-C5DF-4D5C-9D34-B0C9592C14BA}"/>
              </a:ext>
            </a:extLst>
          </p:cNvPr>
          <p:cNvGraphicFramePr>
            <a:graphicFrameLocks/>
          </p:cNvGraphicFramePr>
          <p:nvPr>
            <p:extLst>
              <p:ext uri="{D42A27DB-BD31-4B8C-83A1-F6EECF244321}">
                <p14:modId xmlns:p14="http://schemas.microsoft.com/office/powerpoint/2010/main" val="2328363617"/>
              </p:ext>
            </p:extLst>
          </p:nvPr>
        </p:nvGraphicFramePr>
        <p:xfrm>
          <a:off x="6438902" y="2676526"/>
          <a:ext cx="5400674" cy="344804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E4152FC-D26B-4586-A75C-5271C79FF600}"/>
              </a:ext>
            </a:extLst>
          </p:cNvPr>
          <p:cNvSpPr txBox="1"/>
          <p:nvPr/>
        </p:nvSpPr>
        <p:spPr>
          <a:xfrm>
            <a:off x="3644900" y="129244"/>
            <a:ext cx="4902200" cy="461665"/>
          </a:xfrm>
          <a:prstGeom prst="rect">
            <a:avLst/>
          </a:prstGeom>
          <a:noFill/>
        </p:spPr>
        <p:txBody>
          <a:bodyPr wrap="square" rtlCol="0">
            <a:spAutoFit/>
          </a:bodyPr>
          <a:lstStyle/>
          <a:p>
            <a:pPr algn="ctr"/>
            <a:r>
              <a:rPr lang="ka-GE" sz="2400" i="1" dirty="0"/>
              <a:t>გასროლის სიჩქარის გამოკვლევა</a:t>
            </a:r>
          </a:p>
        </p:txBody>
      </p:sp>
    </p:spTree>
    <p:extLst>
      <p:ext uri="{BB962C8B-B14F-4D97-AF65-F5344CB8AC3E}">
        <p14:creationId xmlns:p14="http://schemas.microsoft.com/office/powerpoint/2010/main" val="237219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3954CC3-F488-48F7-A60D-4E6267087A4D}"/>
              </a:ext>
            </a:extLst>
          </p:cNvPr>
          <p:cNvGraphicFramePr>
            <a:graphicFrameLocks/>
          </p:cNvGraphicFramePr>
          <p:nvPr>
            <p:extLst>
              <p:ext uri="{D42A27DB-BD31-4B8C-83A1-F6EECF244321}">
                <p14:modId xmlns:p14="http://schemas.microsoft.com/office/powerpoint/2010/main" val="1914272912"/>
              </p:ext>
            </p:extLst>
          </p:nvPr>
        </p:nvGraphicFramePr>
        <p:xfrm>
          <a:off x="367422" y="2684832"/>
          <a:ext cx="5362170" cy="32534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3B877192-BC7A-42FC-987E-529980DDF7A4}"/>
              </a:ext>
            </a:extLst>
          </p:cNvPr>
          <p:cNvGraphicFramePr>
            <a:graphicFrameLocks/>
          </p:cNvGraphicFramePr>
          <p:nvPr>
            <p:extLst>
              <p:ext uri="{D42A27DB-BD31-4B8C-83A1-F6EECF244321}">
                <p14:modId xmlns:p14="http://schemas.microsoft.com/office/powerpoint/2010/main" val="773930605"/>
              </p:ext>
            </p:extLst>
          </p:nvPr>
        </p:nvGraphicFramePr>
        <p:xfrm>
          <a:off x="6462409" y="1215955"/>
          <a:ext cx="5362169" cy="325349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FF28C9A-A039-4951-B40A-FDED320F5A16}"/>
              </a:ext>
            </a:extLst>
          </p:cNvPr>
          <p:cNvSpPr txBox="1"/>
          <p:nvPr/>
        </p:nvSpPr>
        <p:spPr>
          <a:xfrm>
            <a:off x="3644900" y="129244"/>
            <a:ext cx="5556250" cy="461665"/>
          </a:xfrm>
          <a:prstGeom prst="rect">
            <a:avLst/>
          </a:prstGeom>
          <a:noFill/>
        </p:spPr>
        <p:txBody>
          <a:bodyPr wrap="square" rtlCol="0">
            <a:spAutoFit/>
          </a:bodyPr>
          <a:lstStyle/>
          <a:p>
            <a:pPr algn="ctr"/>
            <a:r>
              <a:rPr lang="ka-GE" sz="2400" i="1" dirty="0"/>
              <a:t>რეზინის მრავალჯერადად გამოყენება</a:t>
            </a:r>
          </a:p>
        </p:txBody>
      </p:sp>
    </p:spTree>
    <p:extLst>
      <p:ext uri="{BB962C8B-B14F-4D97-AF65-F5344CB8AC3E}">
        <p14:creationId xmlns:p14="http://schemas.microsoft.com/office/powerpoint/2010/main" val="348756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82C0B80-6755-419E-8795-6A097D243430}"/>
              </a:ext>
            </a:extLst>
          </p:cNvPr>
          <p:cNvGraphicFramePr>
            <a:graphicFrameLocks/>
          </p:cNvGraphicFramePr>
          <p:nvPr>
            <p:extLst>
              <p:ext uri="{D42A27DB-BD31-4B8C-83A1-F6EECF244321}">
                <p14:modId xmlns:p14="http://schemas.microsoft.com/office/powerpoint/2010/main" val="3110871968"/>
              </p:ext>
            </p:extLst>
          </p:nvPr>
        </p:nvGraphicFramePr>
        <p:xfrm>
          <a:off x="3086100" y="1595734"/>
          <a:ext cx="6619875" cy="372427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11015BE-5507-4A36-A94A-40CBB257F069}"/>
              </a:ext>
            </a:extLst>
          </p:cNvPr>
          <p:cNvSpPr txBox="1"/>
          <p:nvPr/>
        </p:nvSpPr>
        <p:spPr>
          <a:xfrm>
            <a:off x="3644900" y="129244"/>
            <a:ext cx="5556250" cy="461665"/>
          </a:xfrm>
          <a:prstGeom prst="rect">
            <a:avLst/>
          </a:prstGeom>
          <a:noFill/>
        </p:spPr>
        <p:txBody>
          <a:bodyPr wrap="square" rtlCol="0">
            <a:spAutoFit/>
          </a:bodyPr>
          <a:lstStyle/>
          <a:p>
            <a:pPr algn="ctr"/>
            <a:r>
              <a:rPr lang="ka-GE" sz="2400" i="1" dirty="0"/>
              <a:t>რეზინის სიხისტის ცვლილება</a:t>
            </a:r>
          </a:p>
        </p:txBody>
      </p:sp>
    </p:spTree>
    <p:extLst>
      <p:ext uri="{BB962C8B-B14F-4D97-AF65-F5344CB8AC3E}">
        <p14:creationId xmlns:p14="http://schemas.microsoft.com/office/powerpoint/2010/main" val="668042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16259EF-3851-4618-B1F5-34A83A8F92DD}"/>
              </a:ext>
            </a:extLst>
          </p:cNvPr>
          <p:cNvGraphicFramePr>
            <a:graphicFrameLocks/>
          </p:cNvGraphicFramePr>
          <p:nvPr>
            <p:extLst>
              <p:ext uri="{D42A27DB-BD31-4B8C-83A1-F6EECF244321}">
                <p14:modId xmlns:p14="http://schemas.microsoft.com/office/powerpoint/2010/main" val="2709694430"/>
              </p:ext>
            </p:extLst>
          </p:nvPr>
        </p:nvGraphicFramePr>
        <p:xfrm>
          <a:off x="2762250" y="1514474"/>
          <a:ext cx="5915025" cy="402907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5A420B0-18A0-4629-8D29-EBD0A992EB64}"/>
              </a:ext>
            </a:extLst>
          </p:cNvPr>
          <p:cNvSpPr txBox="1"/>
          <p:nvPr/>
        </p:nvSpPr>
        <p:spPr>
          <a:xfrm>
            <a:off x="3644900" y="129244"/>
            <a:ext cx="5556250" cy="461665"/>
          </a:xfrm>
          <a:prstGeom prst="rect">
            <a:avLst/>
          </a:prstGeom>
          <a:noFill/>
        </p:spPr>
        <p:txBody>
          <a:bodyPr wrap="square" rtlCol="0">
            <a:spAutoFit/>
          </a:bodyPr>
          <a:lstStyle/>
          <a:p>
            <a:pPr algn="ctr"/>
            <a:r>
              <a:rPr lang="ka-GE" sz="2400" i="1" dirty="0"/>
              <a:t>რეზინის სიგრძის ცვლილება</a:t>
            </a:r>
          </a:p>
        </p:txBody>
      </p:sp>
    </p:spTree>
    <p:extLst>
      <p:ext uri="{BB962C8B-B14F-4D97-AF65-F5344CB8AC3E}">
        <p14:creationId xmlns:p14="http://schemas.microsoft.com/office/powerpoint/2010/main" val="334889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3BC559-FDF2-4A75-9996-6CCA2B9C9074}" type="slidenum">
              <a:rPr lang="en-US" smtClean="0"/>
              <a:t>3</a:t>
            </a:fld>
            <a:endParaRPr lang="en-US"/>
          </a:p>
        </p:txBody>
      </p:sp>
      <p:sp>
        <p:nvSpPr>
          <p:cNvPr id="4" name="TextBox 3">
            <a:extLst>
              <a:ext uri="{FF2B5EF4-FFF2-40B4-BE49-F238E27FC236}">
                <a16:creationId xmlns:a16="http://schemas.microsoft.com/office/drawing/2014/main" id="{4A55DBC2-0CC5-451B-A4A9-78C20F339ACD}"/>
              </a:ext>
            </a:extLst>
          </p:cNvPr>
          <p:cNvSpPr txBox="1"/>
          <p:nvPr/>
        </p:nvSpPr>
        <p:spPr>
          <a:xfrm>
            <a:off x="1685925" y="3044279"/>
            <a:ext cx="8820150" cy="769441"/>
          </a:xfrm>
          <a:prstGeom prst="rect">
            <a:avLst/>
          </a:prstGeom>
          <a:noFill/>
        </p:spPr>
        <p:txBody>
          <a:bodyPr wrap="square" rtlCol="0">
            <a:spAutoFit/>
          </a:bodyPr>
          <a:lstStyle/>
          <a:p>
            <a:pPr algn="ctr"/>
            <a:r>
              <a:rPr lang="en-GB" sz="4400" b="1" i="1" dirty="0"/>
              <a:t>Explanation of the phenomenon</a:t>
            </a:r>
            <a:endParaRPr lang="en-US" sz="4400" b="1" i="1" dirty="0"/>
          </a:p>
        </p:txBody>
      </p:sp>
    </p:spTree>
    <p:extLst>
      <p:ext uri="{BB962C8B-B14F-4D97-AF65-F5344CB8AC3E}">
        <p14:creationId xmlns:p14="http://schemas.microsoft.com/office/powerpoint/2010/main" val="20949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BC02839-26BA-45C6-ADEC-C338326F1EF0}"/>
              </a:ext>
            </a:extLst>
          </p:cNvPr>
          <p:cNvGrpSpPr/>
          <p:nvPr/>
        </p:nvGrpSpPr>
        <p:grpSpPr>
          <a:xfrm>
            <a:off x="8432562" y="2151156"/>
            <a:ext cx="2323335" cy="2555685"/>
            <a:chOff x="8039576" y="2775550"/>
            <a:chExt cx="2504229" cy="2754670"/>
          </a:xfrm>
        </p:grpSpPr>
        <p:pic>
          <p:nvPicPr>
            <p:cNvPr id="3" name="Picture 6">
              <a:extLst>
                <a:ext uri="{FF2B5EF4-FFF2-40B4-BE49-F238E27FC236}">
                  <a16:creationId xmlns:a16="http://schemas.microsoft.com/office/drawing/2014/main" id="{99499280-C1F4-47DD-837C-F9F7A6642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576" y="2775550"/>
              <a:ext cx="2504229" cy="23290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4D76302-9532-49EE-80B5-A8C691F3D4C7}"/>
                    </a:ext>
                  </a:extLst>
                </p:cNvPr>
                <p:cNvSpPr txBox="1"/>
                <p:nvPr/>
              </p:nvSpPr>
              <p:spPr>
                <a:xfrm>
                  <a:off x="9291690" y="5198480"/>
                  <a:ext cx="796522" cy="3317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𝑬𝒙𝒄𝒆𝒍</m:t>
                        </m:r>
                      </m:oMath>
                    </m:oMathPara>
                  </a14:m>
                  <a:endParaRPr lang="en-US" sz="1600" b="1" dirty="0"/>
                </a:p>
              </p:txBody>
            </p:sp>
          </mc:Choice>
          <mc:Fallback xmlns="">
            <p:sp>
              <p:nvSpPr>
                <p:cNvPr id="8" name="TextBox 7">
                  <a:extLst>
                    <a:ext uri="{FF2B5EF4-FFF2-40B4-BE49-F238E27FC236}">
                      <a16:creationId xmlns:a16="http://schemas.microsoft.com/office/drawing/2014/main" id="{1EDC99B4-A8FF-D21F-EDCA-4F6AD50678B9}"/>
                    </a:ext>
                  </a:extLst>
                </p:cNvPr>
                <p:cNvSpPr txBox="1">
                  <a:spLocks noRot="1" noChangeAspect="1" noMove="1" noResize="1" noEditPoints="1" noAdjustHandles="1" noChangeArrowheads="1" noChangeShapeType="1" noTextEdit="1"/>
                </p:cNvSpPr>
                <p:nvPr/>
              </p:nvSpPr>
              <p:spPr>
                <a:xfrm>
                  <a:off x="9291690" y="5198480"/>
                  <a:ext cx="796522" cy="331740"/>
                </a:xfrm>
                <a:prstGeom prst="rect">
                  <a:avLst/>
                </a:prstGeom>
                <a:blipFill>
                  <a:blip r:embed="rId6"/>
                  <a:stretch>
                    <a:fillRect l="-8264" r="-9091" b="-7843"/>
                  </a:stretch>
                </a:blipFill>
              </p:spPr>
              <p:txBody>
                <a:bodyPr/>
                <a:lstStyle/>
                <a:p>
                  <a:r>
                    <a:rPr lang="en-US">
                      <a:noFill/>
                    </a:rPr>
                    <a:t> </a:t>
                  </a:r>
                </a:p>
              </p:txBody>
            </p:sp>
          </mc:Fallback>
        </mc:AlternateContent>
      </p:grpSp>
      <p:pic>
        <p:nvPicPr>
          <p:cNvPr id="5" name="Picture 2">
            <a:extLst>
              <a:ext uri="{FF2B5EF4-FFF2-40B4-BE49-F238E27FC236}">
                <a16:creationId xmlns:a16="http://schemas.microsoft.com/office/drawing/2014/main" id="{A37AFA4F-5C28-4410-959F-33550FF58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610" y="2677131"/>
            <a:ext cx="4511212" cy="15037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AA4904F-1EA0-4B0B-AC89-5055BA878F6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780" t="29785" b="33984"/>
          <a:stretch/>
        </p:blipFill>
        <p:spPr bwMode="auto">
          <a:xfrm rot="20362660" flipV="1">
            <a:off x="5424646" y="3014238"/>
            <a:ext cx="2028159" cy="6260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3AAF6B-4DA7-4322-8443-A9DCE335588D}"/>
              </a:ext>
            </a:extLst>
          </p:cNvPr>
          <p:cNvSpPr txBox="1"/>
          <p:nvPr/>
        </p:nvSpPr>
        <p:spPr>
          <a:xfrm>
            <a:off x="3644900" y="129244"/>
            <a:ext cx="4902200" cy="461665"/>
          </a:xfrm>
          <a:prstGeom prst="rect">
            <a:avLst/>
          </a:prstGeom>
          <a:noFill/>
        </p:spPr>
        <p:txBody>
          <a:bodyPr wrap="square" rtlCol="0">
            <a:spAutoFit/>
          </a:bodyPr>
          <a:lstStyle/>
          <a:p>
            <a:pPr algn="ctr"/>
            <a:r>
              <a:rPr lang="ka-GE" sz="2400" i="1" dirty="0"/>
              <a:t>ექსპერიმენტული პროგრამები</a:t>
            </a:r>
          </a:p>
        </p:txBody>
      </p:sp>
    </p:spTree>
    <p:extLst>
      <p:ext uri="{BB962C8B-B14F-4D97-AF65-F5344CB8AC3E}">
        <p14:creationId xmlns:p14="http://schemas.microsoft.com/office/powerpoint/2010/main" val="409630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A24390-0FB4-598D-5F23-2F6EACE6A57A}"/>
              </a:ext>
            </a:extLst>
          </p:cNvPr>
          <p:cNvSpPr>
            <a:spLocks noGrp="1"/>
          </p:cNvSpPr>
          <p:nvPr>
            <p:ph type="sldNum" sz="quarter" idx="12"/>
          </p:nvPr>
        </p:nvSpPr>
        <p:spPr/>
        <p:txBody>
          <a:bodyPr/>
          <a:lstStyle/>
          <a:p>
            <a:fld id="{2C3BC559-FDF2-4A75-9996-6CCA2B9C9074}" type="slidenum">
              <a:rPr lang="en-US" smtClean="0"/>
              <a:t>4</a:t>
            </a:fld>
            <a:endParaRPr lang="en-US" dirty="0"/>
          </a:p>
        </p:txBody>
      </p:sp>
      <p:sp>
        <p:nvSpPr>
          <p:cNvPr id="4" name="TextBox 3">
            <a:extLst>
              <a:ext uri="{FF2B5EF4-FFF2-40B4-BE49-F238E27FC236}">
                <a16:creationId xmlns:a16="http://schemas.microsoft.com/office/drawing/2014/main" id="{3D98719F-9BA6-4664-B481-ACC24482DF2B}"/>
              </a:ext>
            </a:extLst>
          </p:cNvPr>
          <p:cNvSpPr txBox="1"/>
          <p:nvPr/>
        </p:nvSpPr>
        <p:spPr>
          <a:xfrm>
            <a:off x="2971800" y="129244"/>
            <a:ext cx="5575300" cy="461665"/>
          </a:xfrm>
          <a:prstGeom prst="rect">
            <a:avLst/>
          </a:prstGeom>
          <a:noFill/>
        </p:spPr>
        <p:txBody>
          <a:bodyPr wrap="square" rtlCol="0">
            <a:spAutoFit/>
          </a:bodyPr>
          <a:lstStyle/>
          <a:p>
            <a:pPr algn="ctr"/>
            <a:r>
              <a:rPr lang="en-GB" sz="2400" i="1" dirty="0"/>
              <a:t>What is the cause of the rubber shot</a:t>
            </a:r>
            <a:endParaRPr lang="ka-GE" sz="2400" i="1" dirty="0"/>
          </a:p>
        </p:txBody>
      </p:sp>
      <p:cxnSp>
        <p:nvCxnSpPr>
          <p:cNvPr id="5" name="Straight Connector 4">
            <a:extLst>
              <a:ext uri="{FF2B5EF4-FFF2-40B4-BE49-F238E27FC236}">
                <a16:creationId xmlns:a16="http://schemas.microsoft.com/office/drawing/2014/main" id="{2F100D56-8708-41BB-9142-6E0C64362BE9}"/>
              </a:ext>
            </a:extLst>
          </p:cNvPr>
          <p:cNvCxnSpPr>
            <a:cxnSpLocks/>
          </p:cNvCxnSpPr>
          <p:nvPr/>
        </p:nvCxnSpPr>
        <p:spPr>
          <a:xfrm>
            <a:off x="4014788" y="1885950"/>
            <a:ext cx="0" cy="1219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BDE7F60-9AE5-45AD-9C32-358EC1A9BB1B}"/>
              </a:ext>
            </a:extLst>
          </p:cNvPr>
          <p:cNvSpPr/>
          <p:nvPr/>
        </p:nvSpPr>
        <p:spPr>
          <a:xfrm>
            <a:off x="1824039" y="1764506"/>
            <a:ext cx="2190749" cy="3762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62B459C-3930-4164-B59B-F09171EB2EE2}"/>
              </a:ext>
            </a:extLst>
          </p:cNvPr>
          <p:cNvCxnSpPr>
            <a:cxnSpLocks/>
          </p:cNvCxnSpPr>
          <p:nvPr/>
        </p:nvCxnSpPr>
        <p:spPr>
          <a:xfrm>
            <a:off x="4014788" y="3714750"/>
            <a:ext cx="0" cy="1219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5FF361D-69C1-4885-AADA-07CE6655B0DB}"/>
              </a:ext>
            </a:extLst>
          </p:cNvPr>
          <p:cNvSpPr/>
          <p:nvPr/>
        </p:nvSpPr>
        <p:spPr>
          <a:xfrm>
            <a:off x="862017" y="3714750"/>
            <a:ext cx="3152772" cy="2547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C3F9466-C7F1-405E-A2FC-56B5B094F7AA}"/>
              </a:ext>
            </a:extLst>
          </p:cNvPr>
          <p:cNvCxnSpPr>
            <a:stCxn id="6" idx="2"/>
          </p:cNvCxnSpPr>
          <p:nvPr/>
        </p:nvCxnSpPr>
        <p:spPr>
          <a:xfrm>
            <a:off x="1824039" y="1952625"/>
            <a:ext cx="0" cy="17621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EC70F83-C501-41E6-A751-7262B4B3C8EB}"/>
                  </a:ext>
                </a:extLst>
              </p:cNvPr>
              <p:cNvSpPr txBox="1"/>
              <p:nvPr/>
            </p:nvSpPr>
            <p:spPr>
              <a:xfrm>
                <a:off x="1182439" y="3437751"/>
                <a:ext cx="3211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14" name="TextBox 13">
                <a:extLst>
                  <a:ext uri="{FF2B5EF4-FFF2-40B4-BE49-F238E27FC236}">
                    <a16:creationId xmlns:a16="http://schemas.microsoft.com/office/drawing/2014/main" id="{6EC70F83-C501-41E6-A751-7262B4B3C8EB}"/>
                  </a:ext>
                </a:extLst>
              </p:cNvPr>
              <p:cNvSpPr txBox="1">
                <a:spLocks noRot="1" noChangeAspect="1" noMove="1" noResize="1" noEditPoints="1" noAdjustHandles="1" noChangeArrowheads="1" noChangeShapeType="1" noTextEdit="1"/>
              </p:cNvSpPr>
              <p:nvPr/>
            </p:nvSpPr>
            <p:spPr>
              <a:xfrm>
                <a:off x="1182439" y="3437751"/>
                <a:ext cx="321178" cy="276999"/>
              </a:xfrm>
              <a:prstGeom prst="rect">
                <a:avLst/>
              </a:prstGeom>
              <a:blipFill>
                <a:blip r:embed="rId3"/>
                <a:stretch>
                  <a:fillRect l="-16981" r="-943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D57EC0-3F4B-4C80-A16C-FE8A8AD6E989}"/>
                  </a:ext>
                </a:extLst>
              </p:cNvPr>
              <p:cNvSpPr txBox="1"/>
              <p:nvPr/>
            </p:nvSpPr>
            <p:spPr>
              <a:xfrm>
                <a:off x="5762625" y="2551152"/>
                <a:ext cx="111819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𝑝</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𝑘</m:t>
                          </m:r>
                          <m:sSup>
                            <m:sSupPr>
                              <m:ctrlPr>
                                <a:rPr lang="en-GB" b="0" i="1" smtClean="0">
                                  <a:latin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den>
                      </m:f>
                    </m:oMath>
                  </m:oMathPara>
                </a14:m>
                <a:endParaRPr lang="en-US" dirty="0"/>
              </a:p>
            </p:txBody>
          </p:sp>
        </mc:Choice>
        <mc:Fallback xmlns="">
          <p:sp>
            <p:nvSpPr>
              <p:cNvPr id="15" name="TextBox 14">
                <a:extLst>
                  <a:ext uri="{FF2B5EF4-FFF2-40B4-BE49-F238E27FC236}">
                    <a16:creationId xmlns:a16="http://schemas.microsoft.com/office/drawing/2014/main" id="{24D57EC0-3F4B-4C80-A16C-FE8A8AD6E989}"/>
                  </a:ext>
                </a:extLst>
              </p:cNvPr>
              <p:cNvSpPr txBox="1">
                <a:spLocks noRot="1" noChangeAspect="1" noMove="1" noResize="1" noEditPoints="1" noAdjustHandles="1" noChangeArrowheads="1" noChangeShapeType="1" noTextEdit="1"/>
              </p:cNvSpPr>
              <p:nvPr/>
            </p:nvSpPr>
            <p:spPr>
              <a:xfrm>
                <a:off x="5762625" y="2551152"/>
                <a:ext cx="1118191" cy="553998"/>
              </a:xfrm>
              <a:prstGeom prst="rect">
                <a:avLst/>
              </a:prstGeom>
              <a:blipFill>
                <a:blip r:embed="rId4"/>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F1A21F54-2F2D-431B-AD44-CD4DCD892DB1}"/>
              </a:ext>
            </a:extLst>
          </p:cNvPr>
          <p:cNvCxnSpPr>
            <a:cxnSpLocks/>
          </p:cNvCxnSpPr>
          <p:nvPr/>
        </p:nvCxnSpPr>
        <p:spPr>
          <a:xfrm>
            <a:off x="6930919" y="2870240"/>
            <a:ext cx="154633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F95911E-4D9B-4C31-99EB-B646256D60EF}"/>
                  </a:ext>
                </a:extLst>
              </p:cNvPr>
              <p:cNvSpPr txBox="1"/>
              <p:nvPr/>
            </p:nvSpPr>
            <p:spPr>
              <a:xfrm>
                <a:off x="8553450" y="2551152"/>
                <a:ext cx="104701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𝑘</m:t>
                          </m:r>
                        </m:sub>
                      </m:sSub>
                      <m:r>
                        <a:rPr lang="ka-GE" b="0" i="1" smtClean="0">
                          <a:latin typeface="Cambria Math" panose="02040503050406030204" pitchFamily="18" charset="0"/>
                        </a:rPr>
                        <m:t>=</m:t>
                      </m:r>
                      <m:f>
                        <m:fPr>
                          <m:ctrlPr>
                            <a:rPr lang="en-US" i="1" smtClean="0">
                              <a:latin typeface="Cambria Math" panose="02040503050406030204" pitchFamily="18" charset="0"/>
                            </a:rPr>
                          </m:ctrlPr>
                        </m:fPr>
                        <m:num>
                          <m:r>
                            <a:rPr lang="en-GB" b="0" i="1" smtClean="0">
                              <a:latin typeface="Cambria Math" panose="02040503050406030204" pitchFamily="18" charset="0"/>
                            </a:rPr>
                            <m:t>𝑚</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𝑣</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den>
                      </m:f>
                    </m:oMath>
                  </m:oMathPara>
                </a14:m>
                <a:endParaRPr lang="en-US" dirty="0"/>
              </a:p>
            </p:txBody>
          </p:sp>
        </mc:Choice>
        <mc:Fallback>
          <p:sp>
            <p:nvSpPr>
              <p:cNvPr id="19" name="TextBox 18">
                <a:extLst>
                  <a:ext uri="{FF2B5EF4-FFF2-40B4-BE49-F238E27FC236}">
                    <a16:creationId xmlns:a16="http://schemas.microsoft.com/office/drawing/2014/main" id="{FF95911E-4D9B-4C31-99EB-B646256D60EF}"/>
                  </a:ext>
                </a:extLst>
              </p:cNvPr>
              <p:cNvSpPr txBox="1">
                <a:spLocks noRot="1" noChangeAspect="1" noMove="1" noResize="1" noEditPoints="1" noAdjustHandles="1" noChangeArrowheads="1" noChangeShapeType="1" noTextEdit="1"/>
              </p:cNvSpPr>
              <p:nvPr/>
            </p:nvSpPr>
            <p:spPr>
              <a:xfrm>
                <a:off x="8553450" y="2551152"/>
                <a:ext cx="1047018"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5B21A77-B606-42DA-A5F0-AA0FDD47347E}"/>
                  </a:ext>
                </a:extLst>
              </p:cNvPr>
              <p:cNvSpPr txBox="1"/>
              <p:nvPr/>
            </p:nvSpPr>
            <p:spPr>
              <a:xfrm>
                <a:off x="957570" y="4174747"/>
                <a:ext cx="111819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𝑝</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𝑘</m:t>
                          </m:r>
                          <m:sSup>
                            <m:sSupPr>
                              <m:ctrlPr>
                                <a:rPr lang="en-GB" b="0" i="1" smtClean="0">
                                  <a:latin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den>
                      </m:f>
                    </m:oMath>
                  </m:oMathPara>
                </a14:m>
                <a:endParaRPr lang="en-US" dirty="0"/>
              </a:p>
            </p:txBody>
          </p:sp>
        </mc:Choice>
        <mc:Fallback xmlns="">
          <p:sp>
            <p:nvSpPr>
              <p:cNvPr id="20" name="TextBox 19">
                <a:extLst>
                  <a:ext uri="{FF2B5EF4-FFF2-40B4-BE49-F238E27FC236}">
                    <a16:creationId xmlns:a16="http://schemas.microsoft.com/office/drawing/2014/main" id="{05B21A77-B606-42DA-A5F0-AA0FDD47347E}"/>
                  </a:ext>
                </a:extLst>
              </p:cNvPr>
              <p:cNvSpPr txBox="1">
                <a:spLocks noRot="1" noChangeAspect="1" noMove="1" noResize="1" noEditPoints="1" noAdjustHandles="1" noChangeArrowheads="1" noChangeShapeType="1" noTextEdit="1"/>
              </p:cNvSpPr>
              <p:nvPr/>
            </p:nvSpPr>
            <p:spPr>
              <a:xfrm>
                <a:off x="957570" y="4174747"/>
                <a:ext cx="1118191" cy="55399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700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par>
                                <p:cTn id="32" presetID="16" presetClass="entr" presetSubtype="21"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1" nodeType="clickEffect">
                                  <p:stCondLst>
                                    <p:cond delay="0"/>
                                  </p:stCondLst>
                                  <p:childTnLst>
                                    <p:animMotion origin="layout" path="M 0 4.81481E-6 L 0.33086 4.81481E-6 C 0.47904 4.81481E-6 0.66172 0.06898 0.66172 0.125 L 0.66172 0.25 " pathEditMode="relative" rAng="0" ptsTypes="AAAA">
                                      <p:cBhvr>
                                        <p:cTn id="41" dur="2000" fill="hold"/>
                                        <p:tgtEl>
                                          <p:spTgt spid="10"/>
                                        </p:tgtEl>
                                        <p:attrNameLst>
                                          <p:attrName>ppt_x</p:attrName>
                                          <p:attrName>ppt_y</p:attrName>
                                        </p:attrNameLst>
                                      </p:cBhvr>
                                      <p:rCtr x="33086"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14" grpId="0"/>
      <p:bldP spid="15"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255295-F4E9-4F50-95F0-8403F896B000}"/>
              </a:ext>
            </a:extLst>
          </p:cNvPr>
          <p:cNvSpPr txBox="1"/>
          <p:nvPr/>
        </p:nvSpPr>
        <p:spPr>
          <a:xfrm>
            <a:off x="2971800" y="129244"/>
            <a:ext cx="5575300" cy="461665"/>
          </a:xfrm>
          <a:prstGeom prst="rect">
            <a:avLst/>
          </a:prstGeom>
          <a:noFill/>
        </p:spPr>
        <p:txBody>
          <a:bodyPr wrap="square" rtlCol="0">
            <a:spAutoFit/>
          </a:bodyPr>
          <a:lstStyle/>
          <a:p>
            <a:pPr algn="ctr"/>
            <a:r>
              <a:rPr lang="en-GB" sz="2400" i="1" dirty="0"/>
              <a:t>Why does the spinning rubber go farther</a:t>
            </a:r>
            <a:endParaRPr lang="ka-GE" sz="2400" i="1" dirty="0"/>
          </a:p>
        </p:txBody>
      </p:sp>
      <p:pic>
        <p:nvPicPr>
          <p:cNvPr id="3" name="uniformly">
            <a:hlinkClick r:id="" action="ppaction://media"/>
            <a:extLst>
              <a:ext uri="{FF2B5EF4-FFF2-40B4-BE49-F238E27FC236}">
                <a16:creationId xmlns:a16="http://schemas.microsoft.com/office/drawing/2014/main" id="{CF67B6A8-ECF1-4C31-BA43-9070F00C14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19912"/>
          <a:stretch/>
        </p:blipFill>
        <p:spPr>
          <a:xfrm>
            <a:off x="1391105" y="870705"/>
            <a:ext cx="8736691" cy="2578017"/>
          </a:xfrm>
          <a:prstGeom prst="rect">
            <a:avLst/>
          </a:prstGeom>
        </p:spPr>
      </p:pic>
      <p:pic>
        <p:nvPicPr>
          <p:cNvPr id="4" name="non-uniformly">
            <a:hlinkClick r:id="" action="ppaction://media"/>
            <a:extLst>
              <a:ext uri="{FF2B5EF4-FFF2-40B4-BE49-F238E27FC236}">
                <a16:creationId xmlns:a16="http://schemas.microsoft.com/office/drawing/2014/main" id="{02730134-52B2-4F4F-A8DF-A824BA1B179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91104" y="3804718"/>
            <a:ext cx="8736692" cy="2567505"/>
          </a:xfrm>
          <a:prstGeom prst="rect">
            <a:avLst/>
          </a:prstGeom>
        </p:spPr>
      </p:pic>
      <p:sp>
        <p:nvSpPr>
          <p:cNvPr id="5" name="TextBox 4">
            <a:extLst>
              <a:ext uri="{FF2B5EF4-FFF2-40B4-BE49-F238E27FC236}">
                <a16:creationId xmlns:a16="http://schemas.microsoft.com/office/drawing/2014/main" id="{048D5751-BAF8-45A9-8AB7-22DB25A38CB8}"/>
              </a:ext>
            </a:extLst>
          </p:cNvPr>
          <p:cNvSpPr txBox="1"/>
          <p:nvPr/>
        </p:nvSpPr>
        <p:spPr>
          <a:xfrm>
            <a:off x="-142876" y="1842255"/>
            <a:ext cx="1660525" cy="461665"/>
          </a:xfrm>
          <a:prstGeom prst="rect">
            <a:avLst/>
          </a:prstGeom>
          <a:noFill/>
        </p:spPr>
        <p:txBody>
          <a:bodyPr wrap="square" rtlCol="0">
            <a:spAutoFit/>
          </a:bodyPr>
          <a:lstStyle/>
          <a:p>
            <a:pPr algn="ctr"/>
            <a:r>
              <a:rPr lang="en-GB" sz="2400" i="1" dirty="0"/>
              <a:t>Uniformly</a:t>
            </a:r>
            <a:endParaRPr lang="ka-GE" sz="2400" i="1" dirty="0"/>
          </a:p>
        </p:txBody>
      </p:sp>
      <p:sp>
        <p:nvSpPr>
          <p:cNvPr id="6" name="TextBox 5">
            <a:extLst>
              <a:ext uri="{FF2B5EF4-FFF2-40B4-BE49-F238E27FC236}">
                <a16:creationId xmlns:a16="http://schemas.microsoft.com/office/drawing/2014/main" id="{B6A20FDD-45F1-4FD8-9211-5404EB70EC04}"/>
              </a:ext>
            </a:extLst>
          </p:cNvPr>
          <p:cNvSpPr txBox="1"/>
          <p:nvPr/>
        </p:nvSpPr>
        <p:spPr>
          <a:xfrm>
            <a:off x="10127796" y="4857637"/>
            <a:ext cx="1660525" cy="830997"/>
          </a:xfrm>
          <a:prstGeom prst="rect">
            <a:avLst/>
          </a:prstGeom>
          <a:noFill/>
        </p:spPr>
        <p:txBody>
          <a:bodyPr wrap="square" rtlCol="0">
            <a:spAutoFit/>
          </a:bodyPr>
          <a:lstStyle/>
          <a:p>
            <a:pPr algn="ctr"/>
            <a:r>
              <a:rPr lang="en-GB" sz="2400" i="1" dirty="0"/>
              <a:t>Non-Uniformly</a:t>
            </a:r>
            <a:endParaRPr lang="ka-GE" sz="2400" i="1" dirty="0"/>
          </a:p>
        </p:txBody>
      </p:sp>
    </p:spTree>
    <p:extLst>
      <p:ext uri="{BB962C8B-B14F-4D97-AF65-F5344CB8AC3E}">
        <p14:creationId xmlns:p14="http://schemas.microsoft.com/office/powerpoint/2010/main" val="299798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4" fill="hold"/>
                                        <p:tgtEl>
                                          <p:spTgt spid="3"/>
                                        </p:tgtEl>
                                      </p:cBhvr>
                                    </p:cmd>
                                  </p:childTnLst>
                                </p:cTn>
                              </p:par>
                            </p:childTnLst>
                          </p:cTn>
                        </p:par>
                        <p:par>
                          <p:cTn id="7" fill="hold">
                            <p:stCondLst>
                              <p:cond delay="3434"/>
                            </p:stCondLst>
                            <p:childTnLst>
                              <p:par>
                                <p:cTn id="8" presetID="1" presetClass="mediacall" presetSubtype="0" fill="hold" nodeType="afterEffect">
                                  <p:stCondLst>
                                    <p:cond delay="0"/>
                                  </p:stCondLst>
                                  <p:childTnLst>
                                    <p:cmd type="call" cmd="playFrom(0.0)">
                                      <p:cBhvr>
                                        <p:cTn id="9" dur="28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p:cTn id="16" repeatCount="indefinite"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3BC559-FDF2-4A75-9996-6CCA2B9C9074}" type="slidenum">
              <a:rPr lang="en-US" smtClean="0"/>
              <a:t>6</a:t>
            </a:fld>
            <a:endParaRPr lang="en-US"/>
          </a:p>
        </p:txBody>
      </p:sp>
      <p:sp>
        <p:nvSpPr>
          <p:cNvPr id="4" name="TextBox 3">
            <a:extLst>
              <a:ext uri="{FF2B5EF4-FFF2-40B4-BE49-F238E27FC236}">
                <a16:creationId xmlns:a16="http://schemas.microsoft.com/office/drawing/2014/main" id="{4A55DBC2-0CC5-451B-A4A9-78C20F339ACD}"/>
              </a:ext>
            </a:extLst>
          </p:cNvPr>
          <p:cNvSpPr txBox="1"/>
          <p:nvPr/>
        </p:nvSpPr>
        <p:spPr>
          <a:xfrm>
            <a:off x="1685925" y="3044279"/>
            <a:ext cx="8820150" cy="769441"/>
          </a:xfrm>
          <a:prstGeom prst="rect">
            <a:avLst/>
          </a:prstGeom>
          <a:noFill/>
        </p:spPr>
        <p:txBody>
          <a:bodyPr wrap="square" rtlCol="0">
            <a:spAutoFit/>
          </a:bodyPr>
          <a:lstStyle/>
          <a:p>
            <a:pPr algn="ctr"/>
            <a:r>
              <a:rPr lang="en-GB" sz="4400" b="1" i="1" dirty="0"/>
              <a:t>Experimental Part</a:t>
            </a:r>
            <a:endParaRPr lang="en-US" sz="4400" b="1" i="1" dirty="0"/>
          </a:p>
        </p:txBody>
      </p:sp>
    </p:spTree>
    <p:extLst>
      <p:ext uri="{BB962C8B-B14F-4D97-AF65-F5344CB8AC3E}">
        <p14:creationId xmlns:p14="http://schemas.microsoft.com/office/powerpoint/2010/main" val="308703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43A4A-C374-4303-A0B0-B9CF9ABF9C5A}"/>
              </a:ext>
            </a:extLst>
          </p:cNvPr>
          <p:cNvSpPr txBox="1"/>
          <p:nvPr/>
        </p:nvSpPr>
        <p:spPr>
          <a:xfrm>
            <a:off x="2971800" y="129244"/>
            <a:ext cx="5575300" cy="461665"/>
          </a:xfrm>
          <a:prstGeom prst="rect">
            <a:avLst/>
          </a:prstGeom>
          <a:noFill/>
        </p:spPr>
        <p:txBody>
          <a:bodyPr wrap="square" rtlCol="0">
            <a:spAutoFit/>
          </a:bodyPr>
          <a:lstStyle/>
          <a:p>
            <a:pPr algn="ctr"/>
            <a:r>
              <a:rPr lang="en-GB" sz="2400" i="1" dirty="0"/>
              <a:t>Experimental Setup 1</a:t>
            </a:r>
            <a:endParaRPr lang="ka-GE" sz="2400" i="1" dirty="0"/>
          </a:p>
        </p:txBody>
      </p:sp>
      <p:pic>
        <p:nvPicPr>
          <p:cNvPr id="4" name="Picture 3">
            <a:extLst>
              <a:ext uri="{FF2B5EF4-FFF2-40B4-BE49-F238E27FC236}">
                <a16:creationId xmlns:a16="http://schemas.microsoft.com/office/drawing/2014/main" id="{19EA0B35-DCDD-4BC5-8BF2-7DB7A7CF506D}"/>
              </a:ext>
            </a:extLst>
          </p:cNvPr>
          <p:cNvPicPr>
            <a:picLocks noChangeAspect="1"/>
          </p:cNvPicPr>
          <p:nvPr/>
        </p:nvPicPr>
        <p:blipFill rotWithShape="1">
          <a:blip r:embed="rId3">
            <a:extLst>
              <a:ext uri="{28A0092B-C50C-407E-A947-70E740481C1C}">
                <a14:useLocalDpi xmlns:a14="http://schemas.microsoft.com/office/drawing/2010/main" val="0"/>
              </a:ext>
            </a:extLst>
          </a:blip>
          <a:srcRect l="9596" t="14144" r="12468" b="37090"/>
          <a:stretch/>
        </p:blipFill>
        <p:spPr>
          <a:xfrm>
            <a:off x="2400300" y="1852612"/>
            <a:ext cx="6718300" cy="3152775"/>
          </a:xfrm>
          <a:prstGeom prst="rect">
            <a:avLst/>
          </a:prstGeom>
        </p:spPr>
      </p:pic>
      <p:sp>
        <p:nvSpPr>
          <p:cNvPr id="5" name="Oval 4">
            <a:extLst>
              <a:ext uri="{FF2B5EF4-FFF2-40B4-BE49-F238E27FC236}">
                <a16:creationId xmlns:a16="http://schemas.microsoft.com/office/drawing/2014/main" id="{C1C971E5-9C1A-4EA8-9F13-205E7364C49D}"/>
              </a:ext>
            </a:extLst>
          </p:cNvPr>
          <p:cNvSpPr/>
          <p:nvPr/>
        </p:nvSpPr>
        <p:spPr>
          <a:xfrm>
            <a:off x="7651750" y="2581275"/>
            <a:ext cx="1466850" cy="155257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97E3475-77F4-48B9-B583-3B60A04E96D2}"/>
              </a:ext>
            </a:extLst>
          </p:cNvPr>
          <p:cNvCxnSpPr>
            <a:stCxn id="5" idx="7"/>
          </p:cNvCxnSpPr>
          <p:nvPr/>
        </p:nvCxnSpPr>
        <p:spPr>
          <a:xfrm flipV="1">
            <a:off x="8903785" y="2209800"/>
            <a:ext cx="1068890" cy="5988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C53CEA-1F1B-4912-93D4-A9657DAD1336}"/>
              </a:ext>
            </a:extLst>
          </p:cNvPr>
          <p:cNvSpPr txBox="1"/>
          <p:nvPr/>
        </p:nvSpPr>
        <p:spPr>
          <a:xfrm>
            <a:off x="9629774" y="1928813"/>
            <a:ext cx="1952625" cy="646331"/>
          </a:xfrm>
          <a:prstGeom prst="rect">
            <a:avLst/>
          </a:prstGeom>
          <a:noFill/>
        </p:spPr>
        <p:txBody>
          <a:bodyPr wrap="square" rtlCol="0">
            <a:spAutoFit/>
          </a:bodyPr>
          <a:lstStyle/>
          <a:p>
            <a:pPr algn="ctr"/>
            <a:r>
              <a:rPr lang="en-GB" dirty="0"/>
              <a:t>Shooting Mechanism</a:t>
            </a:r>
            <a:endParaRPr lang="en-US" dirty="0"/>
          </a:p>
        </p:txBody>
      </p:sp>
      <p:sp>
        <p:nvSpPr>
          <p:cNvPr id="9" name="Oval 8">
            <a:extLst>
              <a:ext uri="{FF2B5EF4-FFF2-40B4-BE49-F238E27FC236}">
                <a16:creationId xmlns:a16="http://schemas.microsoft.com/office/drawing/2014/main" id="{B0CCF3B0-8DB8-495C-AE90-DEBEC5EBD6CB}"/>
              </a:ext>
            </a:extLst>
          </p:cNvPr>
          <p:cNvSpPr/>
          <p:nvPr/>
        </p:nvSpPr>
        <p:spPr>
          <a:xfrm>
            <a:off x="4438651" y="3428999"/>
            <a:ext cx="3514724" cy="49406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A8BF94D-A940-43F8-8CD6-63E0ED083564}"/>
              </a:ext>
            </a:extLst>
          </p:cNvPr>
          <p:cNvCxnSpPr>
            <a:cxnSpLocks/>
          </p:cNvCxnSpPr>
          <p:nvPr/>
        </p:nvCxnSpPr>
        <p:spPr>
          <a:xfrm flipH="1" flipV="1">
            <a:off x="2057400" y="1641830"/>
            <a:ext cx="2722060" cy="18758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19197F-4629-46E1-A4DA-8F54E838C247}"/>
              </a:ext>
            </a:extLst>
          </p:cNvPr>
          <p:cNvSpPr txBox="1"/>
          <p:nvPr/>
        </p:nvSpPr>
        <p:spPr>
          <a:xfrm>
            <a:off x="1081087" y="1220727"/>
            <a:ext cx="1952625" cy="369332"/>
          </a:xfrm>
          <a:prstGeom prst="rect">
            <a:avLst/>
          </a:prstGeom>
          <a:noFill/>
        </p:spPr>
        <p:txBody>
          <a:bodyPr wrap="square" rtlCol="0">
            <a:spAutoFit/>
          </a:bodyPr>
          <a:lstStyle/>
          <a:p>
            <a:pPr algn="ctr"/>
            <a:r>
              <a:rPr lang="en-GB" dirty="0"/>
              <a:t>Rubber Band</a:t>
            </a:r>
            <a:endParaRPr lang="en-US" dirty="0"/>
          </a:p>
        </p:txBody>
      </p:sp>
      <p:cxnSp>
        <p:nvCxnSpPr>
          <p:cNvPr id="13" name="Straight Arrow Connector 12">
            <a:extLst>
              <a:ext uri="{FF2B5EF4-FFF2-40B4-BE49-F238E27FC236}">
                <a16:creationId xmlns:a16="http://schemas.microsoft.com/office/drawing/2014/main" id="{01392FAC-481B-402B-BE4F-C03675B66BEB}"/>
              </a:ext>
            </a:extLst>
          </p:cNvPr>
          <p:cNvCxnSpPr>
            <a:cxnSpLocks/>
          </p:cNvCxnSpPr>
          <p:nvPr/>
        </p:nvCxnSpPr>
        <p:spPr>
          <a:xfrm>
            <a:off x="5985960" y="4257677"/>
            <a:ext cx="0" cy="14287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6F8545B-BE4E-4F66-B2F3-371A63683D1F}"/>
              </a:ext>
            </a:extLst>
          </p:cNvPr>
          <p:cNvSpPr txBox="1"/>
          <p:nvPr/>
        </p:nvSpPr>
        <p:spPr>
          <a:xfrm>
            <a:off x="5009647" y="5836368"/>
            <a:ext cx="1952625" cy="369332"/>
          </a:xfrm>
          <a:prstGeom prst="rect">
            <a:avLst/>
          </a:prstGeom>
          <a:noFill/>
        </p:spPr>
        <p:txBody>
          <a:bodyPr wrap="square" rtlCol="0">
            <a:spAutoFit/>
          </a:bodyPr>
          <a:lstStyle/>
          <a:p>
            <a:pPr algn="ctr"/>
            <a:r>
              <a:rPr lang="en-GB" dirty="0"/>
              <a:t>Ruler</a:t>
            </a:r>
            <a:endParaRPr lang="en-US" dirty="0"/>
          </a:p>
        </p:txBody>
      </p:sp>
    </p:spTree>
    <p:extLst>
      <p:ext uri="{BB962C8B-B14F-4D97-AF65-F5344CB8AC3E}">
        <p14:creationId xmlns:p14="http://schemas.microsoft.com/office/powerpoint/2010/main" val="2344111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ubber band 1">
            <a:hlinkClick r:id="" action="ppaction://media"/>
            <a:extLst>
              <a:ext uri="{FF2B5EF4-FFF2-40B4-BE49-F238E27FC236}">
                <a16:creationId xmlns:a16="http://schemas.microsoft.com/office/drawing/2014/main" id="{C1241B06-7D73-44C9-8BF7-D82E9D66E9FC}"/>
              </a:ext>
            </a:extLst>
          </p:cNvPr>
          <p:cNvPicPr>
            <a:picLocks noChangeAspect="1"/>
          </p:cNvPicPr>
          <p:nvPr>
            <a:videoFile r:link="rId1"/>
            <p:extLst>
              <p:ext uri="{DAA4B4D4-6D71-4841-9C94-3DE7FCFB9230}">
                <p14:media xmlns:p14="http://schemas.microsoft.com/office/powerpoint/2010/main" r:embed="rId2">
                  <p14:trim st="1211" end="1397.3125"/>
                </p14:media>
              </p:ext>
            </p:extLst>
          </p:nvPr>
        </p:nvPicPr>
        <p:blipFill>
          <a:blip r:embed="rId5"/>
          <a:stretch>
            <a:fillRect/>
          </a:stretch>
        </p:blipFill>
        <p:spPr>
          <a:xfrm>
            <a:off x="252412" y="947548"/>
            <a:ext cx="11687175" cy="5324665"/>
          </a:xfrm>
          <a:prstGeom prst="rect">
            <a:avLst/>
          </a:prstGeom>
        </p:spPr>
      </p:pic>
      <p:sp>
        <p:nvSpPr>
          <p:cNvPr id="4" name="TextBox 3">
            <a:extLst>
              <a:ext uri="{FF2B5EF4-FFF2-40B4-BE49-F238E27FC236}">
                <a16:creationId xmlns:a16="http://schemas.microsoft.com/office/drawing/2014/main" id="{77448EC0-05EE-47F3-8FFC-9F8B224BF73F}"/>
              </a:ext>
            </a:extLst>
          </p:cNvPr>
          <p:cNvSpPr txBox="1"/>
          <p:nvPr/>
        </p:nvSpPr>
        <p:spPr>
          <a:xfrm>
            <a:off x="3644900" y="129244"/>
            <a:ext cx="4902200" cy="461665"/>
          </a:xfrm>
          <a:prstGeom prst="rect">
            <a:avLst/>
          </a:prstGeom>
          <a:noFill/>
        </p:spPr>
        <p:txBody>
          <a:bodyPr wrap="square" rtlCol="0">
            <a:spAutoFit/>
          </a:bodyPr>
          <a:lstStyle/>
          <a:p>
            <a:pPr algn="ctr"/>
            <a:r>
              <a:rPr lang="en-GB" sz="2400" i="1" dirty="0"/>
              <a:t>Observation of Experiments</a:t>
            </a:r>
            <a:endParaRPr lang="ka-GE" sz="2400" i="1" dirty="0"/>
          </a:p>
        </p:txBody>
      </p:sp>
    </p:spTree>
    <p:extLst>
      <p:ext uri="{BB962C8B-B14F-4D97-AF65-F5344CB8AC3E}">
        <p14:creationId xmlns:p14="http://schemas.microsoft.com/office/powerpoint/2010/main" val="21474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9D1E8-1B0C-42F0-BA4F-26253BB76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3037" y="1862138"/>
            <a:ext cx="4178300" cy="3133725"/>
          </a:xfrm>
          <a:prstGeom prst="rect">
            <a:avLst/>
          </a:prstGeom>
        </p:spPr>
      </p:pic>
      <p:graphicFrame>
        <p:nvGraphicFramePr>
          <p:cNvPr id="5" name="Chart 4">
            <a:extLst>
              <a:ext uri="{FF2B5EF4-FFF2-40B4-BE49-F238E27FC236}">
                <a16:creationId xmlns:a16="http://schemas.microsoft.com/office/drawing/2014/main" id="{C9D0A7E8-5A8E-4CD7-B0F0-FAB78AF7F6A2}"/>
              </a:ext>
            </a:extLst>
          </p:cNvPr>
          <p:cNvGraphicFramePr>
            <a:graphicFrameLocks/>
          </p:cNvGraphicFramePr>
          <p:nvPr>
            <p:extLst>
              <p:ext uri="{D42A27DB-BD31-4B8C-83A1-F6EECF244321}">
                <p14:modId xmlns:p14="http://schemas.microsoft.com/office/powerpoint/2010/main" val="877722901"/>
              </p:ext>
            </p:extLst>
          </p:nvPr>
        </p:nvGraphicFramePr>
        <p:xfrm>
          <a:off x="4558231" y="1514914"/>
          <a:ext cx="6938445" cy="382817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5EF42E13-37BD-4C89-BA7E-0CF8D867FBD4}"/>
              </a:ext>
            </a:extLst>
          </p:cNvPr>
          <p:cNvSpPr txBox="1"/>
          <p:nvPr/>
        </p:nvSpPr>
        <p:spPr>
          <a:xfrm>
            <a:off x="3178174" y="129244"/>
            <a:ext cx="6423026" cy="461665"/>
          </a:xfrm>
          <a:prstGeom prst="rect">
            <a:avLst/>
          </a:prstGeom>
          <a:noFill/>
        </p:spPr>
        <p:txBody>
          <a:bodyPr wrap="square" rtlCol="0">
            <a:spAutoFit/>
          </a:bodyPr>
          <a:lstStyle/>
          <a:p>
            <a:pPr algn="ctr"/>
            <a:r>
              <a:rPr lang="en-GB" sz="2400" i="1" dirty="0"/>
              <a:t>Distance from the head to the point of the stretch</a:t>
            </a:r>
            <a:endParaRPr lang="ka-GE" sz="2400" i="1" dirty="0"/>
          </a:p>
        </p:txBody>
      </p:sp>
    </p:spTree>
    <p:extLst>
      <p:ext uri="{BB962C8B-B14F-4D97-AF65-F5344CB8AC3E}">
        <p14:creationId xmlns:p14="http://schemas.microsoft.com/office/powerpoint/2010/main" val="2970946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TotalTime>
  <Words>1753</Words>
  <Application>Microsoft Office PowerPoint</Application>
  <PresentationFormat>Widescreen</PresentationFormat>
  <Paragraphs>223</Paragraphs>
  <Slides>30</Slides>
  <Notes>16</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Sylfaen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51</cp:revision>
  <dcterms:created xsi:type="dcterms:W3CDTF">2024-03-01T15:29:14Z</dcterms:created>
  <dcterms:modified xsi:type="dcterms:W3CDTF">2024-03-16T05:38:55Z</dcterms:modified>
</cp:coreProperties>
</file>